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9"/>
  </p:notesMasterIdLst>
  <p:sldIdLst>
    <p:sldId id="2141411731" r:id="rId5"/>
    <p:sldId id="2141411865" r:id="rId6"/>
    <p:sldId id="2141411954" r:id="rId7"/>
    <p:sldId id="2141411862" r:id="rId8"/>
    <p:sldId id="2141411955" r:id="rId9"/>
    <p:sldId id="2141411973" r:id="rId10"/>
    <p:sldId id="2141411972" r:id="rId11"/>
    <p:sldId id="2141411962" r:id="rId12"/>
    <p:sldId id="2141411945" r:id="rId13"/>
    <p:sldId id="2141411966" r:id="rId14"/>
    <p:sldId id="2141411957" r:id="rId15"/>
    <p:sldId id="2141411963" r:id="rId16"/>
    <p:sldId id="2141411775" r:id="rId17"/>
    <p:sldId id="2141411688"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A658F04-1593-17BD-78C8-976F94C7BB64}" name="Bryn Grunwald" initials="BG" userId="S::bgrunwald@RMI.org::3ce62d57-5ab0-4aeb-b27b-c84ca8415699" providerId="AD"/>
  <p188:author id="{69732C42-D100-59EC-D9FA-8CC873E2AED7}" name="Michael Gartman" initials="MG" userId="S::mgartman@RMI.org::6a2bb5d2-06dc-4b6d-bf9e-5a0d8b0e95b7" providerId="AD"/>
  <p188:author id="{521A634F-D12D-1928-7DCD-D03B3A347E49}" name="Bryn Grunwald" initials="BG" userId="S::bgrunwald@rmi.org::3ce62d57-5ab0-4aeb-b27b-c84ca8415699" providerId="AD"/>
  <p188:author id="{F5B07EA1-7AC7-D7D8-66C5-DA48311B791D}" name="Ryan Shea" initials="RS" userId="S::rshea@RMI.org::7c1a9dd0-d4bc-4a9a-ae38-49f25792c039" providerId="AD"/>
  <p188:author id="{70D94AC8-51D0-D325-AC37-65D6960052A2}" name="Michael Gartman" initials="MG" userId="S::mgartman@rmi.org::6a2bb5d2-06dc-4b6d-bf9e-5a0d8b0e95b7"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C4CEDA"/>
    <a:srgbClr val="084F71"/>
    <a:srgbClr val="278D9D"/>
    <a:srgbClr val="11607E"/>
    <a:srgbClr val="FFC000"/>
    <a:srgbClr val="31A4AD"/>
    <a:srgbClr val="166C86"/>
    <a:srgbClr val="F0F0F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9FB7D67-0EB0-433D-B9B1-466C16DDAE15}" v="49" dt="2024-10-10T15:50:47.37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1" d="100"/>
          <a:sy n="61" d="100"/>
        </p:scale>
        <p:origin x="788" y="3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3EAF9B-9113-4370-B84D-6B407133FC7F}" type="datetimeFigureOut">
              <a:rPr lang="en-US" smtClean="0"/>
              <a:t>11/19/2024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808BEC-6198-480B-9121-8E1B2C1365AD}" type="slidenum">
              <a:rPr lang="en-US" smtClean="0"/>
              <a:t>‹#›</a:t>
            </a:fld>
            <a:endParaRPr lang="en-US"/>
          </a:p>
        </p:txBody>
      </p:sp>
    </p:spTree>
    <p:extLst>
      <p:ext uri="{BB962C8B-B14F-4D97-AF65-F5344CB8AC3E}">
        <p14:creationId xmlns:p14="http://schemas.microsoft.com/office/powerpoint/2010/main" val="14402147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endParaRPr lang="en-US">
              <a:cs typeface="Calibri"/>
            </a:endParaRPr>
          </a:p>
          <a:p>
            <a:r>
              <a:rPr lang="en-US">
                <a:cs typeface="Calibri"/>
              </a:rPr>
              <a:t>Photo credit: https://www.weforum.org/communities/gfc-on-clean-electrification</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BF70F9-064D-4E19-9A2C-76074204995C}"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001159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Additional bullet points to consider: </a:t>
            </a:r>
          </a:p>
          <a:p>
            <a:endParaRPr lang="en-US"/>
          </a:p>
          <a:p>
            <a:pPr marL="742950" marR="0" lvl="1" indent="-285750">
              <a:lnSpc>
                <a:spcPct val="107000"/>
              </a:lnSpc>
              <a:spcBef>
                <a:spcPts val="0"/>
              </a:spcBef>
              <a:spcAft>
                <a:spcPts val="0"/>
              </a:spcAft>
              <a:buFont typeface="Courier New" panose="02070309020205020404" pitchFamily="49" charset="0"/>
              <a:buChar char="o"/>
            </a:pPr>
            <a:r>
              <a:rPr lang="en-US" sz="1800" b="1">
                <a:effectLst/>
                <a:latin typeface="Calibri" panose="020F0502020204030204" pitchFamily="34" charset="0"/>
                <a:ea typeface="Calibri" panose="020F0502020204030204" pitchFamily="34" charset="0"/>
                <a:cs typeface="Arial" panose="020B0604020202020204" pitchFamily="34" charset="0"/>
              </a:rPr>
              <a:t>Stabilizing energy expenditures</a:t>
            </a:r>
            <a:r>
              <a:rPr lang="en-US" sz="1800">
                <a:effectLst/>
                <a:latin typeface="Calibri" panose="020F0502020204030204" pitchFamily="34" charset="0"/>
                <a:ea typeface="Calibri" panose="020F0502020204030204" pitchFamily="34" charset="0"/>
                <a:cs typeface="Arial" panose="020B0604020202020204" pitchFamily="34" charset="0"/>
              </a:rPr>
              <a:t>: Natural gas, fuel oil, and propane costs have fluctuated more than electricity rates over time so efficient electric heat pumps can insulate residents from future combustion fuel price volatility.</a:t>
            </a:r>
          </a:p>
          <a:p>
            <a:pPr marL="742950" marR="0" lvl="1" indent="-285750">
              <a:lnSpc>
                <a:spcPct val="107000"/>
              </a:lnSpc>
              <a:spcBef>
                <a:spcPts val="0"/>
              </a:spcBef>
              <a:spcAft>
                <a:spcPts val="0"/>
              </a:spcAft>
              <a:buFont typeface="Courier New" panose="02070309020205020404" pitchFamily="49" charset="0"/>
              <a:buChar char="o"/>
            </a:pPr>
            <a:r>
              <a:rPr lang="en-US" sz="1800" b="1">
                <a:effectLst/>
                <a:latin typeface="Calibri" panose="020F0502020204030204" pitchFamily="34" charset="0"/>
                <a:ea typeface="Calibri" panose="020F0502020204030204" pitchFamily="34" charset="0"/>
                <a:cs typeface="Arial" panose="020B0604020202020204" pitchFamily="34" charset="0"/>
              </a:rPr>
              <a:t>Energy resilience: </a:t>
            </a:r>
            <a:r>
              <a:rPr lang="en-US" sz="1800">
                <a:effectLst/>
                <a:latin typeface="Calibri" panose="020F0502020204030204" pitchFamily="34" charset="0"/>
                <a:ea typeface="Calibri" panose="020F0502020204030204" pitchFamily="34" charset="0"/>
                <a:cs typeface="Arial" panose="020B0604020202020204" pitchFamily="34" charset="0"/>
              </a:rPr>
              <a:t>When paired with battery storage, heat pumps can protect communities from climate-change-induced natural disasters and blackouts.</a:t>
            </a:r>
          </a:p>
          <a:p>
            <a:pPr marL="742950" marR="0" lvl="1" indent="-285750">
              <a:lnSpc>
                <a:spcPct val="107000"/>
              </a:lnSpc>
              <a:spcBef>
                <a:spcPts val="0"/>
              </a:spcBef>
              <a:spcAft>
                <a:spcPts val="0"/>
              </a:spcAft>
              <a:buFont typeface="Courier New" panose="02070309020205020404" pitchFamily="49" charset="0"/>
              <a:buChar char="o"/>
            </a:pPr>
            <a:r>
              <a:rPr lang="en-US" sz="1800" b="1">
                <a:effectLst/>
                <a:latin typeface="Calibri" panose="020F0502020204030204" pitchFamily="34" charset="0"/>
                <a:ea typeface="Calibri" panose="020F0502020204030204" pitchFamily="34" charset="0"/>
                <a:cs typeface="Arial" panose="020B0604020202020204" pitchFamily="34" charset="0"/>
              </a:rPr>
              <a:t>Access to cooling: </a:t>
            </a:r>
            <a:r>
              <a:rPr lang="en-US" sz="1800">
                <a:effectLst/>
                <a:latin typeface="Calibri" panose="020F0502020204030204" pitchFamily="34" charset="0"/>
                <a:ea typeface="Calibri" panose="020F0502020204030204" pitchFamily="34" charset="0"/>
                <a:cs typeface="Arial" panose="020B0604020202020204" pitchFamily="34" charset="0"/>
              </a:rPr>
              <a:t>Replacing a furnace with a heat pump system can add cooling capability to homes that didn’t previously have access, an increasingly important consideration in our warming climate.</a:t>
            </a:r>
          </a:p>
        </p:txBody>
      </p:sp>
      <p:sp>
        <p:nvSpPr>
          <p:cNvPr id="4" name="Slide Number Placeholder 3"/>
          <p:cNvSpPr>
            <a:spLocks noGrp="1"/>
          </p:cNvSpPr>
          <p:nvPr>
            <p:ph type="sldNum" sz="quarter" idx="5"/>
          </p:nvPr>
        </p:nvSpPr>
        <p:spPr/>
        <p:txBody>
          <a:bodyPr/>
          <a:lstStyle/>
          <a:p>
            <a:fld id="{3FD22B04-8C84-6544-BEDA-CB85F7ED7667}" type="slidenum">
              <a:rPr lang="en-US" smtClean="0"/>
              <a:t>10</a:t>
            </a:fld>
            <a:endParaRPr lang="en-US"/>
          </a:p>
        </p:txBody>
      </p:sp>
    </p:spTree>
    <p:extLst>
      <p:ext uri="{BB962C8B-B14F-4D97-AF65-F5344CB8AC3E}">
        <p14:creationId xmlns:p14="http://schemas.microsoft.com/office/powerpoint/2010/main" val="18655976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Speakers Notes</a:t>
            </a:r>
          </a:p>
          <a:p>
            <a:endParaRPr lang="en-US" b="1"/>
          </a:p>
          <a:p>
            <a:r>
              <a:rPr lang="en-US" b="0"/>
              <a:t>The campaign will take XX months. The first stage, which entails identifying partners and forming the team, will take between XX-XX months. The next stage will be based around determining the goals of the campaign – such as the number of households we aim to have install heat pumps – as well as the roles for the partners and core team members. This will take XX months. The third step will be focused on integrating financial solutions for low-and-moderate income residents. This will likely entail applying for grant funding, speaking to local financial institutions, and understanding existing incentives. Some of this process might continue into other steps of the campaign. We anticipate this will take XX months.</a:t>
            </a:r>
          </a:p>
          <a:p>
            <a:endParaRPr lang="en-US" b="0"/>
          </a:p>
          <a:p>
            <a:r>
              <a:rPr lang="en-US" b="0"/>
              <a:t>For the fourth step, there are two options. The first pathway is to create a list of verified contractors who are interested in participating in the campaign. This would mean speaking to local contractors to understand their capacity and previous experience with installing heat pumps, and then compiling together the list so residents can solicit multiple bids from contractors. The other option is releasing an RFP to select a single contractor to install all heat pumps for the campaign. We anticipate that this process will take XX months. </a:t>
            </a:r>
          </a:p>
          <a:p>
            <a:endParaRPr lang="en-US" b="0"/>
          </a:p>
          <a:p>
            <a:r>
              <a:rPr lang="en-US" b="0"/>
              <a:t>The final steps focus on developing the campaign outreach strategy, and creating the campaign website and materials for distribution prior to launch. This step will take XX months. </a:t>
            </a:r>
          </a:p>
        </p:txBody>
      </p:sp>
      <p:sp>
        <p:nvSpPr>
          <p:cNvPr id="4" name="Slide Number Placeholder 3"/>
          <p:cNvSpPr>
            <a:spLocks noGrp="1"/>
          </p:cNvSpPr>
          <p:nvPr>
            <p:ph type="sldNum" sz="quarter" idx="5"/>
          </p:nvPr>
        </p:nvSpPr>
        <p:spPr/>
        <p:txBody>
          <a:bodyPr/>
          <a:lstStyle/>
          <a:p>
            <a:fld id="{BC808BEC-6198-480B-9121-8E1B2C1365AD}" type="slidenum">
              <a:rPr lang="en-US" smtClean="0"/>
              <a:t>11</a:t>
            </a:fld>
            <a:endParaRPr lang="en-US"/>
          </a:p>
        </p:txBody>
      </p:sp>
    </p:spTree>
    <p:extLst>
      <p:ext uri="{BB962C8B-B14F-4D97-AF65-F5344CB8AC3E}">
        <p14:creationId xmlns:p14="http://schemas.microsoft.com/office/powerpoint/2010/main" val="11369811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C808BEC-6198-480B-9121-8E1B2C1365AD}" type="slidenum">
              <a:rPr lang="en-US" smtClean="0"/>
              <a:t>12</a:t>
            </a:fld>
            <a:endParaRPr lang="en-US"/>
          </a:p>
        </p:txBody>
      </p:sp>
    </p:spTree>
    <p:extLst>
      <p:ext uri="{BB962C8B-B14F-4D97-AF65-F5344CB8AC3E}">
        <p14:creationId xmlns:p14="http://schemas.microsoft.com/office/powerpoint/2010/main" val="2506446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kumimoji="0" lang="en-US" sz="1200" b="1" i="0" u="none" strike="noStrike" kern="1200" cap="none" spc="0" normalizeH="0" baseline="0" noProof="0">
              <a:ln>
                <a:noFill/>
              </a:ln>
              <a:solidFill>
                <a:srgbClr val="FFC000"/>
              </a:solidFill>
              <a:effectLst/>
              <a:uLnTx/>
              <a:uFillTx/>
              <a:latin typeface="Arial" panose="020B0604020202020204" pitchFamily="34" charset="0"/>
              <a:ea typeface="+mn-ea"/>
              <a:cs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BF70F9-064D-4E19-9A2C-76074204995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588832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Photo: https://www.hgtv.com/design/remodel/mechanical-systems/heat-pump-options-and-uses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9762E-F4DB-4D0B-9795-9402FF5C0A5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48863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C808BEC-6198-480B-9121-8E1B2C1365AD}" type="slidenum">
              <a:rPr lang="en-US" smtClean="0"/>
              <a:t>2</a:t>
            </a:fld>
            <a:endParaRPr lang="en-US"/>
          </a:p>
        </p:txBody>
      </p:sp>
    </p:spTree>
    <p:extLst>
      <p:ext uri="{BB962C8B-B14F-4D97-AF65-F5344CB8AC3E}">
        <p14:creationId xmlns:p14="http://schemas.microsoft.com/office/powerpoint/2010/main" val="24211202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endParaRPr lang="en-US">
              <a:cs typeface="Calibri"/>
            </a:endParaRPr>
          </a:p>
          <a:p>
            <a:r>
              <a:rPr lang="en-US">
                <a:cs typeface="Calibri"/>
              </a:rPr>
              <a:t>Photo credit: https://www.weforum.org/communities/gfc-on-clean-electrification</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BF70F9-064D-4E19-9A2C-76074204995C}"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505438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C808BEC-6198-480B-9121-8E1B2C1365AD}" type="slidenum">
              <a:rPr lang="en-US" smtClean="0"/>
              <a:t>4</a:t>
            </a:fld>
            <a:endParaRPr lang="en-US"/>
          </a:p>
        </p:txBody>
      </p:sp>
    </p:spTree>
    <p:extLst>
      <p:ext uri="{BB962C8B-B14F-4D97-AF65-F5344CB8AC3E}">
        <p14:creationId xmlns:p14="http://schemas.microsoft.com/office/powerpoint/2010/main" val="26127793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C808BEC-6198-480B-9121-8E1B2C1365AD}" type="slidenum">
              <a:rPr lang="en-US" smtClean="0"/>
              <a:t>5</a:t>
            </a:fld>
            <a:endParaRPr lang="en-US"/>
          </a:p>
        </p:txBody>
      </p:sp>
    </p:spTree>
    <p:extLst>
      <p:ext uri="{BB962C8B-B14F-4D97-AF65-F5344CB8AC3E}">
        <p14:creationId xmlns:p14="http://schemas.microsoft.com/office/powerpoint/2010/main" val="20725137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C808BEC-6198-480B-9121-8E1B2C1365AD}" type="slidenum">
              <a:rPr lang="en-US" smtClean="0"/>
              <a:t>6</a:t>
            </a:fld>
            <a:endParaRPr lang="en-US"/>
          </a:p>
        </p:txBody>
      </p:sp>
    </p:spTree>
    <p:extLst>
      <p:ext uri="{BB962C8B-B14F-4D97-AF65-F5344CB8AC3E}">
        <p14:creationId xmlns:p14="http://schemas.microsoft.com/office/powerpoint/2010/main" val="23829137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a:t>Other barriers include:</a:t>
            </a:r>
          </a:p>
          <a:p>
            <a:endParaRPr lang="en-US" b="0"/>
          </a:p>
          <a:p>
            <a:pPr marL="171450" indent="-171450">
              <a:buFont typeface="Arial" panose="020B0604020202020204" pitchFamily="34" charset="0"/>
              <a:buChar char="•"/>
            </a:pPr>
            <a:r>
              <a:rPr lang="en-US" b="0"/>
              <a:t>Lack of subsidies can raise the cost for installing heat pumps</a:t>
            </a:r>
          </a:p>
          <a:p>
            <a:pPr marL="171450" indent="-171450">
              <a:buFont typeface="Arial" panose="020B0604020202020204" pitchFamily="34" charset="0"/>
              <a:buChar char="•"/>
            </a:pPr>
            <a:r>
              <a:rPr lang="en-US" b="0"/>
              <a:t>The upfront cost of installing heat pumps can be high</a:t>
            </a:r>
          </a:p>
          <a:p>
            <a:pPr marL="171450" indent="-171450">
              <a:buFont typeface="Arial" panose="020B0604020202020204" pitchFamily="34" charset="0"/>
              <a:buChar char="•"/>
            </a:pPr>
            <a:r>
              <a:rPr lang="en-US" b="0"/>
              <a:t>Some states have rules barring fuel-switching encouragement</a:t>
            </a:r>
          </a:p>
          <a:p>
            <a:pPr marL="171450" indent="-171450">
              <a:buFont typeface="Arial" panose="020B0604020202020204" pitchFamily="34" charset="0"/>
              <a:buChar char="•"/>
            </a:pPr>
            <a:r>
              <a:rPr lang="en-US" b="0"/>
              <a:t>Installers are uncomfortable with installing and selling heat pumps </a:t>
            </a:r>
          </a:p>
          <a:p>
            <a:pPr marL="171450" indent="-171450">
              <a:buFont typeface="Arial" panose="020B0604020202020204" pitchFamily="34" charset="0"/>
              <a:buChar char="•"/>
            </a:pPr>
            <a:endParaRPr lang="en-US" b="0"/>
          </a:p>
        </p:txBody>
      </p:sp>
      <p:sp>
        <p:nvSpPr>
          <p:cNvPr id="4" name="Slide Number Placeholder 3"/>
          <p:cNvSpPr>
            <a:spLocks noGrp="1"/>
          </p:cNvSpPr>
          <p:nvPr>
            <p:ph type="sldNum" sz="quarter" idx="5"/>
          </p:nvPr>
        </p:nvSpPr>
        <p:spPr/>
        <p:txBody>
          <a:bodyPr/>
          <a:lstStyle/>
          <a:p>
            <a:fld id="{BC808BEC-6198-480B-9121-8E1B2C1365AD}" type="slidenum">
              <a:rPr lang="en-US" smtClean="0"/>
              <a:t>7</a:t>
            </a:fld>
            <a:endParaRPr lang="en-US"/>
          </a:p>
        </p:txBody>
      </p:sp>
    </p:spTree>
    <p:extLst>
      <p:ext uri="{BB962C8B-B14F-4D97-AF65-F5344CB8AC3E}">
        <p14:creationId xmlns:p14="http://schemas.microsoft.com/office/powerpoint/2010/main" val="36494627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C808BEC-6198-480B-9121-8E1B2C1365AD}" type="slidenum">
              <a:rPr lang="en-US" smtClean="0"/>
              <a:t>8</a:t>
            </a:fld>
            <a:endParaRPr lang="en-US"/>
          </a:p>
        </p:txBody>
      </p:sp>
    </p:spTree>
    <p:extLst>
      <p:ext uri="{BB962C8B-B14F-4D97-AF65-F5344CB8AC3E}">
        <p14:creationId xmlns:p14="http://schemas.microsoft.com/office/powerpoint/2010/main" val="824273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Speakers notes</a:t>
            </a:r>
          </a:p>
          <a:p>
            <a:endParaRPr lang="en-US" b="0"/>
          </a:p>
          <a:p>
            <a:r>
              <a:rPr lang="en-US" b="0"/>
              <a:t>While Electrify campaigns can vary in their form and duration, they typically are comprised of three common elements. The first of these is providing community outreach and education. Residents are often unaware of heat pumps, so many campaigns address the awareness and education gaps to encourage local interest in heat pumps. This includes educating residents on how heat pumps work, what is needed to upgrade to a heat pump, and how their installation can impact bills and local air quality. </a:t>
            </a:r>
          </a:p>
          <a:p>
            <a:endParaRPr lang="en-US" b="0"/>
          </a:p>
          <a:p>
            <a:r>
              <a:rPr lang="en-US" b="0"/>
              <a:t>The second element is improving contractor education. Many contractors do not believe heat pumps will work in their local climate, or have not been exposed to training to be able to install heat pumps. Electrify campaigns aim to address this by working with contractors to address education gaps and understand local barriers. </a:t>
            </a:r>
          </a:p>
          <a:p>
            <a:endParaRPr lang="en-US" b="0"/>
          </a:p>
          <a:p>
            <a:r>
              <a:rPr lang="en-US" b="0"/>
              <a:t>Finally, Electrify campaigns aim to address the overall upfront costs of heat pumps. Heat pump costs can vary dramatically, particularly by model type and contractors. This can be addressed through expanding access to incentives, financing to lower the overall cost of heat pumps, and working with contractors to better address and understand the barriers in order to lower costs in the long term. </a:t>
            </a:r>
          </a:p>
        </p:txBody>
      </p:sp>
      <p:sp>
        <p:nvSpPr>
          <p:cNvPr id="4" name="Slide Number Placeholder 3"/>
          <p:cNvSpPr>
            <a:spLocks noGrp="1"/>
          </p:cNvSpPr>
          <p:nvPr>
            <p:ph type="sldNum" sz="quarter" idx="5"/>
          </p:nvPr>
        </p:nvSpPr>
        <p:spPr/>
        <p:txBody>
          <a:bodyPr/>
          <a:lstStyle/>
          <a:p>
            <a:fld id="{BC808BEC-6198-480B-9121-8E1B2C1365AD}" type="slidenum">
              <a:rPr lang="en-US" smtClean="0"/>
              <a:t>9</a:t>
            </a:fld>
            <a:endParaRPr lang="en-US"/>
          </a:p>
        </p:txBody>
      </p:sp>
    </p:spTree>
    <p:extLst>
      <p:ext uri="{BB962C8B-B14F-4D97-AF65-F5344CB8AC3E}">
        <p14:creationId xmlns:p14="http://schemas.microsoft.com/office/powerpoint/2010/main" val="412940702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bg2">
            <a:lumMod val="85000"/>
          </a:schemeClr>
        </a:solidFill>
        <a:effectLst/>
      </p:bgPr>
    </p:bg>
    <p:spTree>
      <p:nvGrpSpPr>
        <p:cNvPr id="1" name=""/>
        <p:cNvGrpSpPr/>
        <p:nvPr/>
      </p:nvGrpSpPr>
      <p:grpSpPr>
        <a:xfrm>
          <a:off x="0" y="0"/>
          <a:ext cx="0" cy="0"/>
          <a:chOff x="0" y="0"/>
          <a:chExt cx="0" cy="0"/>
        </a:xfrm>
      </p:grpSpPr>
      <p:sp>
        <p:nvSpPr>
          <p:cNvPr id="15" name="Picture Placeholder 2">
            <a:extLst>
              <a:ext uri="{FF2B5EF4-FFF2-40B4-BE49-F238E27FC236}">
                <a16:creationId xmlns:a16="http://schemas.microsoft.com/office/drawing/2014/main" id="{61A22AFC-56A4-954B-854F-1BC7A3E19864}"/>
              </a:ext>
            </a:extLst>
          </p:cNvPr>
          <p:cNvSpPr>
            <a:spLocks noGrp="1" noChangeAspect="1"/>
          </p:cNvSpPr>
          <p:nvPr>
            <p:ph type="pic" idx="13"/>
          </p:nvPr>
        </p:nvSpPr>
        <p:spPr>
          <a:xfrm>
            <a:off x="3444433" y="-3410"/>
            <a:ext cx="8747567" cy="6861409"/>
          </a:xfrm>
        </p:spPr>
        <p:txBody>
          <a:bodyPr anchor="t"/>
          <a:lstStyle>
            <a:lvl1pPr marL="0" indent="0" algn="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a:p>
        </p:txBody>
      </p:sp>
      <p:pic>
        <p:nvPicPr>
          <p:cNvPr id="14" name="Picture 13">
            <a:extLst>
              <a:ext uri="{FF2B5EF4-FFF2-40B4-BE49-F238E27FC236}">
                <a16:creationId xmlns:a16="http://schemas.microsoft.com/office/drawing/2014/main" id="{F2C1335D-EFF2-8E4A-B10F-AFB9DE45EDB5}"/>
              </a:ext>
            </a:extLst>
          </p:cNvPr>
          <p:cNvPicPr>
            <a:picLocks noChangeAspect="1"/>
          </p:cNvPicPr>
          <p:nvPr userDrawn="1"/>
        </p:nvPicPr>
        <p:blipFill rotWithShape="1">
          <a:blip r:embed="rId2"/>
          <a:srcRect l="24263" r="-308"/>
          <a:stretch/>
        </p:blipFill>
        <p:spPr>
          <a:xfrm>
            <a:off x="-1" y="-3409"/>
            <a:ext cx="10049435" cy="6861409"/>
          </a:xfrm>
          <a:prstGeom prst="rect">
            <a:avLst/>
          </a:prstGeom>
        </p:spPr>
      </p:pic>
      <p:sp>
        <p:nvSpPr>
          <p:cNvPr id="6" name="Slide Number Placeholder 5"/>
          <p:cNvSpPr>
            <a:spLocks noGrp="1"/>
          </p:cNvSpPr>
          <p:nvPr>
            <p:ph type="sldNum" sz="quarter" idx="12"/>
          </p:nvPr>
        </p:nvSpPr>
        <p:spPr/>
        <p:txBody>
          <a:bodyPr/>
          <a:lstStyle>
            <a:lvl1pPr>
              <a:defRPr>
                <a:solidFill>
                  <a:schemeClr val="bg1"/>
                </a:solidFill>
              </a:defRPr>
            </a:lvl1pPr>
          </a:lstStyle>
          <a:p>
            <a:fld id="{99226923-5A89-6641-B7F4-F93E4EB9EE48}" type="slidenum">
              <a:rPr lang="en-US" smtClean="0"/>
              <a:pPr/>
              <a:t>‹#›</a:t>
            </a:fld>
            <a:endParaRPr lang="en-US"/>
          </a:p>
        </p:txBody>
      </p:sp>
      <p:sp>
        <p:nvSpPr>
          <p:cNvPr id="7" name="Title 1">
            <a:extLst>
              <a:ext uri="{FF2B5EF4-FFF2-40B4-BE49-F238E27FC236}">
                <a16:creationId xmlns:a16="http://schemas.microsoft.com/office/drawing/2014/main" id="{961C2FF3-E333-894E-889C-B4D89B0C4DFB}"/>
              </a:ext>
            </a:extLst>
          </p:cNvPr>
          <p:cNvSpPr>
            <a:spLocks noGrp="1"/>
          </p:cNvSpPr>
          <p:nvPr>
            <p:ph type="title"/>
          </p:nvPr>
        </p:nvSpPr>
        <p:spPr>
          <a:xfrm>
            <a:off x="993214" y="1147482"/>
            <a:ext cx="5604809" cy="3199840"/>
          </a:xfrm>
        </p:spPr>
        <p:txBody>
          <a:bodyPr anchor="b"/>
          <a:lstStyle>
            <a:lvl1pPr>
              <a:defRPr sz="4800">
                <a:solidFill>
                  <a:schemeClr val="accent1"/>
                </a:solidFill>
              </a:defRPr>
            </a:lvl1pPr>
          </a:lstStyle>
          <a:p>
            <a:r>
              <a:rPr lang="en-GB"/>
              <a:t>Click to edit Master title style</a:t>
            </a:r>
            <a:endParaRPr lang="en-US"/>
          </a:p>
        </p:txBody>
      </p:sp>
      <p:sp>
        <p:nvSpPr>
          <p:cNvPr id="8" name="Text Placeholder 2">
            <a:extLst>
              <a:ext uri="{FF2B5EF4-FFF2-40B4-BE49-F238E27FC236}">
                <a16:creationId xmlns:a16="http://schemas.microsoft.com/office/drawing/2014/main" id="{47190040-DE04-7A46-A734-13A4993F3E37}"/>
              </a:ext>
            </a:extLst>
          </p:cNvPr>
          <p:cNvSpPr>
            <a:spLocks noGrp="1"/>
          </p:cNvSpPr>
          <p:nvPr>
            <p:ph type="body" idx="1"/>
          </p:nvPr>
        </p:nvSpPr>
        <p:spPr>
          <a:xfrm>
            <a:off x="993214" y="4374310"/>
            <a:ext cx="5604809"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pic>
        <p:nvPicPr>
          <p:cNvPr id="10" name="Picture 9" descr="Icon&#10;&#10;Description automatically generated">
            <a:extLst>
              <a:ext uri="{FF2B5EF4-FFF2-40B4-BE49-F238E27FC236}">
                <a16:creationId xmlns:a16="http://schemas.microsoft.com/office/drawing/2014/main" id="{46409EDA-07C8-164F-BDA0-B92ECCEF2B74}"/>
              </a:ext>
            </a:extLst>
          </p:cNvPr>
          <p:cNvPicPr>
            <a:picLocks noChangeAspect="1"/>
          </p:cNvPicPr>
          <p:nvPr userDrawn="1"/>
        </p:nvPicPr>
        <p:blipFill>
          <a:blip r:embed="rId3"/>
          <a:stretch>
            <a:fillRect/>
          </a:stretch>
        </p:blipFill>
        <p:spPr>
          <a:xfrm>
            <a:off x="339912" y="351678"/>
            <a:ext cx="2331570" cy="651346"/>
          </a:xfrm>
          <a:prstGeom prst="rect">
            <a:avLst/>
          </a:prstGeom>
        </p:spPr>
      </p:pic>
    </p:spTree>
    <p:extLst>
      <p:ext uri="{BB962C8B-B14F-4D97-AF65-F5344CB8AC3E}">
        <p14:creationId xmlns:p14="http://schemas.microsoft.com/office/powerpoint/2010/main" val="552184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6" name="Slide Number Placeholder 4">
            <a:extLst>
              <a:ext uri="{FF2B5EF4-FFF2-40B4-BE49-F238E27FC236}">
                <a16:creationId xmlns:a16="http://schemas.microsoft.com/office/drawing/2014/main" id="{4476D0BC-B32E-6D4F-8DFE-EFA333D0DE53}"/>
              </a:ext>
            </a:extLst>
          </p:cNvPr>
          <p:cNvSpPr>
            <a:spLocks noGrp="1"/>
          </p:cNvSpPr>
          <p:nvPr>
            <p:ph type="sldNum" sz="quarter" idx="12"/>
          </p:nvPr>
        </p:nvSpPr>
        <p:spPr>
          <a:xfrm>
            <a:off x="9072282" y="6310312"/>
            <a:ext cx="2743200" cy="365125"/>
          </a:xfrm>
        </p:spPr>
        <p:txBody>
          <a:bodyPr/>
          <a:lstStyle>
            <a:lvl1pPr>
              <a:defRPr b="1" i="0">
                <a:solidFill>
                  <a:schemeClr val="tx2"/>
                </a:solidFill>
                <a:latin typeface="Metropolis Semi Bold" pitchFamily="2" charset="77"/>
              </a:defRPr>
            </a:lvl1pPr>
          </a:lstStyle>
          <a:p>
            <a:fld id="{99226923-5A89-6641-B7F4-F93E4EB9EE48}" type="slidenum">
              <a:rPr lang="en-US" smtClean="0"/>
              <a:pPr/>
              <a:t>‹#›</a:t>
            </a:fld>
            <a:endParaRPr lang="en-US" b="1">
              <a:latin typeface="Metropolis Semi Bold" pitchFamily="2" charset="77"/>
            </a:endParaRPr>
          </a:p>
        </p:txBody>
      </p:sp>
    </p:spTree>
    <p:extLst>
      <p:ext uri="{BB962C8B-B14F-4D97-AF65-F5344CB8AC3E}">
        <p14:creationId xmlns:p14="http://schemas.microsoft.com/office/powerpoint/2010/main" val="2953651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Slide">
    <p:bg>
      <p:bgPr>
        <a:solidFill>
          <a:schemeClr val="bg2">
            <a:lumMod val="85000"/>
          </a:schemeClr>
        </a:solidFill>
        <a:effectLst/>
      </p:bgPr>
    </p:bg>
    <p:spTree>
      <p:nvGrpSpPr>
        <p:cNvPr id="1" name=""/>
        <p:cNvGrpSpPr/>
        <p:nvPr/>
      </p:nvGrpSpPr>
      <p:grpSpPr>
        <a:xfrm>
          <a:off x="0" y="0"/>
          <a:ext cx="0" cy="0"/>
          <a:chOff x="0" y="0"/>
          <a:chExt cx="0" cy="0"/>
        </a:xfrm>
      </p:grpSpPr>
      <p:sp>
        <p:nvSpPr>
          <p:cNvPr id="15" name="Picture Placeholder 2">
            <a:extLst>
              <a:ext uri="{FF2B5EF4-FFF2-40B4-BE49-F238E27FC236}">
                <a16:creationId xmlns:a16="http://schemas.microsoft.com/office/drawing/2014/main" id="{61A22AFC-56A4-954B-854F-1BC7A3E19864}"/>
              </a:ext>
            </a:extLst>
          </p:cNvPr>
          <p:cNvSpPr>
            <a:spLocks noGrp="1" noChangeAspect="1"/>
          </p:cNvSpPr>
          <p:nvPr>
            <p:ph type="pic" idx="13"/>
          </p:nvPr>
        </p:nvSpPr>
        <p:spPr>
          <a:xfrm>
            <a:off x="3444433" y="-3410"/>
            <a:ext cx="8747567" cy="6861409"/>
          </a:xfrm>
        </p:spPr>
        <p:txBody>
          <a:bodyPr anchor="t"/>
          <a:lstStyle>
            <a:lvl1pPr marL="0" indent="0" algn="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a:p>
        </p:txBody>
      </p:sp>
      <p:pic>
        <p:nvPicPr>
          <p:cNvPr id="14" name="Picture 13">
            <a:extLst>
              <a:ext uri="{FF2B5EF4-FFF2-40B4-BE49-F238E27FC236}">
                <a16:creationId xmlns:a16="http://schemas.microsoft.com/office/drawing/2014/main" id="{F2C1335D-EFF2-8E4A-B10F-AFB9DE45EDB5}"/>
              </a:ext>
            </a:extLst>
          </p:cNvPr>
          <p:cNvPicPr>
            <a:picLocks noChangeAspect="1"/>
          </p:cNvPicPr>
          <p:nvPr userDrawn="1"/>
        </p:nvPicPr>
        <p:blipFill rotWithShape="1">
          <a:blip r:embed="rId2"/>
          <a:srcRect l="20970"/>
          <a:stretch/>
        </p:blipFill>
        <p:spPr>
          <a:xfrm>
            <a:off x="0" y="-3409"/>
            <a:ext cx="10443882" cy="6861409"/>
          </a:xfrm>
          <a:prstGeom prst="rect">
            <a:avLst/>
          </a:prstGeom>
        </p:spPr>
      </p:pic>
      <p:sp>
        <p:nvSpPr>
          <p:cNvPr id="6" name="Slide Number Placeholder 5"/>
          <p:cNvSpPr>
            <a:spLocks noGrp="1"/>
          </p:cNvSpPr>
          <p:nvPr>
            <p:ph type="sldNum" sz="quarter" idx="12"/>
          </p:nvPr>
        </p:nvSpPr>
        <p:spPr/>
        <p:txBody>
          <a:bodyPr/>
          <a:lstStyle>
            <a:lvl1pPr>
              <a:defRPr>
                <a:solidFill>
                  <a:schemeClr val="bg1"/>
                </a:solidFill>
              </a:defRPr>
            </a:lvl1pPr>
          </a:lstStyle>
          <a:p>
            <a:fld id="{99226923-5A89-6641-B7F4-F93E4EB9EE48}" type="slidenum">
              <a:rPr lang="en-US" smtClean="0"/>
              <a:pPr/>
              <a:t>‹#›</a:t>
            </a:fld>
            <a:endParaRPr lang="en-US"/>
          </a:p>
        </p:txBody>
      </p:sp>
      <p:sp>
        <p:nvSpPr>
          <p:cNvPr id="7" name="Title 1">
            <a:extLst>
              <a:ext uri="{FF2B5EF4-FFF2-40B4-BE49-F238E27FC236}">
                <a16:creationId xmlns:a16="http://schemas.microsoft.com/office/drawing/2014/main" id="{961C2FF3-E333-894E-889C-B4D89B0C4DFB}"/>
              </a:ext>
            </a:extLst>
          </p:cNvPr>
          <p:cNvSpPr>
            <a:spLocks noGrp="1"/>
          </p:cNvSpPr>
          <p:nvPr>
            <p:ph type="title"/>
          </p:nvPr>
        </p:nvSpPr>
        <p:spPr>
          <a:xfrm>
            <a:off x="993214" y="1147482"/>
            <a:ext cx="5604809" cy="3199840"/>
          </a:xfrm>
        </p:spPr>
        <p:txBody>
          <a:bodyPr anchor="b"/>
          <a:lstStyle>
            <a:lvl1pPr>
              <a:defRPr sz="2400" b="0" i="0">
                <a:solidFill>
                  <a:schemeClr val="accent1"/>
                </a:solidFill>
                <a:latin typeface="Interstate" pitchFamily="2" charset="77"/>
              </a:defRPr>
            </a:lvl1pPr>
          </a:lstStyle>
          <a:p>
            <a:r>
              <a:rPr lang="en-GB"/>
              <a:t>Click to edit Master title style</a:t>
            </a:r>
            <a:endParaRPr lang="en-US"/>
          </a:p>
        </p:txBody>
      </p:sp>
      <p:sp>
        <p:nvSpPr>
          <p:cNvPr id="8" name="Text Placeholder 2">
            <a:extLst>
              <a:ext uri="{FF2B5EF4-FFF2-40B4-BE49-F238E27FC236}">
                <a16:creationId xmlns:a16="http://schemas.microsoft.com/office/drawing/2014/main" id="{47190040-DE04-7A46-A734-13A4993F3E37}"/>
              </a:ext>
            </a:extLst>
          </p:cNvPr>
          <p:cNvSpPr>
            <a:spLocks noGrp="1"/>
          </p:cNvSpPr>
          <p:nvPr>
            <p:ph type="body" idx="1"/>
          </p:nvPr>
        </p:nvSpPr>
        <p:spPr>
          <a:xfrm>
            <a:off x="993214" y="4374310"/>
            <a:ext cx="5604809" cy="1500187"/>
          </a:xfrm>
        </p:spPr>
        <p:txBody>
          <a:bodyPr/>
          <a:lstStyle>
            <a:lvl1pPr marL="0" indent="0" algn="r">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9" name="Slide Number Placeholder 5">
            <a:extLst>
              <a:ext uri="{FF2B5EF4-FFF2-40B4-BE49-F238E27FC236}">
                <a16:creationId xmlns:a16="http://schemas.microsoft.com/office/drawing/2014/main" id="{1FEB11F7-38F3-DF40-993F-D47A63523402}"/>
              </a:ext>
            </a:extLst>
          </p:cNvPr>
          <p:cNvSpPr txBox="1">
            <a:spLocks/>
          </p:cNvSpPr>
          <p:nvPr userDrawn="1"/>
        </p:nvSpPr>
        <p:spPr>
          <a:xfrm>
            <a:off x="376517"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b="1" i="0" kern="1200">
                <a:solidFill>
                  <a:schemeClr val="tx1">
                    <a:tint val="75000"/>
                  </a:schemeClr>
                </a:solidFill>
                <a:latin typeface="Metropolis Semi Bold" pitchFamily="2" charset="77"/>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b="1" i="0">
                <a:solidFill>
                  <a:schemeClr val="bg1"/>
                </a:solidFill>
                <a:latin typeface="Metropolis Semi Bold" pitchFamily="2" charset="77"/>
              </a:rPr>
              <a:t>RMI – Energy. Transformed.</a:t>
            </a:r>
          </a:p>
        </p:txBody>
      </p:sp>
    </p:spTree>
    <p:extLst>
      <p:ext uri="{BB962C8B-B14F-4D97-AF65-F5344CB8AC3E}">
        <p14:creationId xmlns:p14="http://schemas.microsoft.com/office/powerpoint/2010/main" val="15927509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2">
            <a:lumMod val="85000"/>
          </a:schemeClr>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B29D0066-817D-E645-A4D3-0B3F5CA2CE77}"/>
              </a:ext>
            </a:extLst>
          </p:cNvPr>
          <p:cNvPicPr>
            <a:picLocks noChangeAspect="1"/>
          </p:cNvPicPr>
          <p:nvPr userDrawn="1"/>
        </p:nvPicPr>
        <p:blipFill rotWithShape="1">
          <a:blip r:embed="rId2"/>
          <a:srcRect l="20653" r="-9745"/>
          <a:stretch/>
        </p:blipFill>
        <p:spPr>
          <a:xfrm>
            <a:off x="0" y="-3409"/>
            <a:ext cx="11784104" cy="6861409"/>
          </a:xfrm>
          <a:prstGeom prst="rect">
            <a:avLst/>
          </a:prstGeom>
        </p:spPr>
      </p:pic>
      <p:sp>
        <p:nvSpPr>
          <p:cNvPr id="15" name="Picture Placeholder 2">
            <a:extLst>
              <a:ext uri="{FF2B5EF4-FFF2-40B4-BE49-F238E27FC236}">
                <a16:creationId xmlns:a16="http://schemas.microsoft.com/office/drawing/2014/main" id="{61A22AFC-56A4-954B-854F-1BC7A3E19864}"/>
              </a:ext>
            </a:extLst>
          </p:cNvPr>
          <p:cNvSpPr>
            <a:spLocks noGrp="1" noChangeAspect="1"/>
          </p:cNvSpPr>
          <p:nvPr>
            <p:ph type="pic" idx="13"/>
          </p:nvPr>
        </p:nvSpPr>
        <p:spPr>
          <a:xfrm>
            <a:off x="3444433" y="-3410"/>
            <a:ext cx="8747567" cy="6861409"/>
          </a:xfrm>
        </p:spPr>
        <p:txBody>
          <a:bodyPr anchor="t"/>
          <a:lstStyle>
            <a:lvl1pPr marL="0" indent="0" algn="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99226923-5A89-6641-B7F4-F93E4EB9EE48}" type="slidenum">
              <a:rPr lang="en-US" smtClean="0"/>
              <a:pPr/>
              <a:t>‹#›</a:t>
            </a:fld>
            <a:endParaRPr lang="en-US"/>
          </a:p>
        </p:txBody>
      </p:sp>
      <p:sp>
        <p:nvSpPr>
          <p:cNvPr id="7" name="Title 1">
            <a:extLst>
              <a:ext uri="{FF2B5EF4-FFF2-40B4-BE49-F238E27FC236}">
                <a16:creationId xmlns:a16="http://schemas.microsoft.com/office/drawing/2014/main" id="{961C2FF3-E333-894E-889C-B4D89B0C4DFB}"/>
              </a:ext>
            </a:extLst>
          </p:cNvPr>
          <p:cNvSpPr>
            <a:spLocks noGrp="1"/>
          </p:cNvSpPr>
          <p:nvPr>
            <p:ph type="title"/>
          </p:nvPr>
        </p:nvSpPr>
        <p:spPr>
          <a:xfrm>
            <a:off x="993214" y="1147482"/>
            <a:ext cx="5604809" cy="3199840"/>
          </a:xfrm>
        </p:spPr>
        <p:txBody>
          <a:bodyPr anchor="b"/>
          <a:lstStyle>
            <a:lvl1pPr>
              <a:defRPr sz="2400" b="0" i="0">
                <a:solidFill>
                  <a:schemeClr val="tx2"/>
                </a:solidFill>
                <a:latin typeface="Interstate" pitchFamily="2" charset="77"/>
              </a:defRPr>
            </a:lvl1pPr>
          </a:lstStyle>
          <a:p>
            <a:r>
              <a:rPr lang="en-GB"/>
              <a:t>Click to edit Master title style</a:t>
            </a:r>
            <a:endParaRPr lang="en-US"/>
          </a:p>
        </p:txBody>
      </p:sp>
      <p:sp>
        <p:nvSpPr>
          <p:cNvPr id="8" name="Text Placeholder 2">
            <a:extLst>
              <a:ext uri="{FF2B5EF4-FFF2-40B4-BE49-F238E27FC236}">
                <a16:creationId xmlns:a16="http://schemas.microsoft.com/office/drawing/2014/main" id="{47190040-DE04-7A46-A734-13A4993F3E37}"/>
              </a:ext>
            </a:extLst>
          </p:cNvPr>
          <p:cNvSpPr>
            <a:spLocks noGrp="1"/>
          </p:cNvSpPr>
          <p:nvPr>
            <p:ph type="body" idx="1"/>
          </p:nvPr>
        </p:nvSpPr>
        <p:spPr>
          <a:xfrm>
            <a:off x="993214" y="4374310"/>
            <a:ext cx="5604809" cy="1500187"/>
          </a:xfrm>
        </p:spPr>
        <p:txBody>
          <a:bodyPr/>
          <a:lstStyle>
            <a:lvl1pPr marL="0" indent="0" algn="r">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11" name="Slide Number Placeholder 5">
            <a:extLst>
              <a:ext uri="{FF2B5EF4-FFF2-40B4-BE49-F238E27FC236}">
                <a16:creationId xmlns:a16="http://schemas.microsoft.com/office/drawing/2014/main" id="{034DFD99-20BA-F046-AA43-A7EE0AD5042A}"/>
              </a:ext>
            </a:extLst>
          </p:cNvPr>
          <p:cNvSpPr txBox="1">
            <a:spLocks/>
          </p:cNvSpPr>
          <p:nvPr userDrawn="1"/>
        </p:nvSpPr>
        <p:spPr>
          <a:xfrm>
            <a:off x="376517"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b="1" i="0" kern="1200">
                <a:solidFill>
                  <a:schemeClr val="tx1">
                    <a:tint val="75000"/>
                  </a:schemeClr>
                </a:solidFill>
                <a:latin typeface="Metropolis Semi Bold" pitchFamily="2" charset="77"/>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b="1" i="0">
                <a:solidFill>
                  <a:schemeClr val="tx2"/>
                </a:solidFill>
                <a:latin typeface="Metropolis Semi Bold" pitchFamily="2" charset="77"/>
              </a:rPr>
              <a:t>RMI – Energy. Transformed.</a:t>
            </a:r>
          </a:p>
        </p:txBody>
      </p:sp>
    </p:spTree>
    <p:extLst>
      <p:ext uri="{BB962C8B-B14F-4D97-AF65-F5344CB8AC3E}">
        <p14:creationId xmlns:p14="http://schemas.microsoft.com/office/powerpoint/2010/main" val="29736018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9072282" y="6302563"/>
            <a:ext cx="2743200" cy="365125"/>
          </a:xfrm>
        </p:spPr>
        <p:txBody>
          <a:bodyPr/>
          <a:lstStyle>
            <a:lvl1pPr>
              <a:defRPr>
                <a:solidFill>
                  <a:schemeClr val="tx2"/>
                </a:solidFill>
              </a:defRPr>
            </a:lvl1pPr>
          </a:lstStyle>
          <a:p>
            <a:fld id="{99226923-5A89-6641-B7F4-F93E4EB9EE48}" type="slidenum">
              <a:rPr lang="en-US" smtClean="0"/>
              <a:pPr/>
              <a:t>‹#›</a:t>
            </a:fld>
            <a:endParaRPr lang="en-US"/>
          </a:p>
        </p:txBody>
      </p:sp>
    </p:spTree>
    <p:extLst>
      <p:ext uri="{BB962C8B-B14F-4D97-AF65-F5344CB8AC3E}">
        <p14:creationId xmlns:p14="http://schemas.microsoft.com/office/powerpoint/2010/main" val="24279183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a:xfrm>
            <a:off x="9072282" y="6302563"/>
            <a:ext cx="2743200" cy="365125"/>
          </a:xfrm>
        </p:spPr>
        <p:txBody>
          <a:bodyPr/>
          <a:lstStyle>
            <a:lvl1pPr>
              <a:defRPr>
                <a:solidFill>
                  <a:schemeClr val="tx2"/>
                </a:solidFill>
              </a:defRPr>
            </a:lvl1pPr>
          </a:lstStyle>
          <a:p>
            <a:fld id="{99226923-5A89-6641-B7F4-F93E4EB9EE48}" type="slidenum">
              <a:rPr lang="en-US" smtClean="0"/>
              <a:pPr/>
              <a:t>‹#›</a:t>
            </a:fld>
            <a:endParaRPr lang="en-US"/>
          </a:p>
        </p:txBody>
      </p:sp>
      <p:sp>
        <p:nvSpPr>
          <p:cNvPr id="9" name="Title 1">
            <a:extLst>
              <a:ext uri="{FF2B5EF4-FFF2-40B4-BE49-F238E27FC236}">
                <a16:creationId xmlns:a16="http://schemas.microsoft.com/office/drawing/2014/main" id="{53B0D28E-B505-7D4B-A442-DECD3B9136CF}"/>
              </a:ext>
            </a:extLst>
          </p:cNvPr>
          <p:cNvSpPr>
            <a:spLocks noGrp="1"/>
          </p:cNvSpPr>
          <p:nvPr>
            <p:ph type="title"/>
          </p:nvPr>
        </p:nvSpPr>
        <p:spPr>
          <a:xfrm>
            <a:off x="376519" y="457200"/>
            <a:ext cx="3711388" cy="1600200"/>
          </a:xfrm>
        </p:spPr>
        <p:txBody>
          <a:bodyPr anchor="t"/>
          <a:lstStyle>
            <a:lvl1pPr>
              <a:defRPr sz="3200"/>
            </a:lvl1pPr>
          </a:lstStyle>
          <a:p>
            <a:r>
              <a:rPr lang="en-GB"/>
              <a:t>Click to edit Master title style</a:t>
            </a:r>
            <a:endParaRPr lang="en-US"/>
          </a:p>
        </p:txBody>
      </p:sp>
      <p:sp>
        <p:nvSpPr>
          <p:cNvPr id="10" name="Text Placeholder 3">
            <a:extLst>
              <a:ext uri="{FF2B5EF4-FFF2-40B4-BE49-F238E27FC236}">
                <a16:creationId xmlns:a16="http://schemas.microsoft.com/office/drawing/2014/main" id="{52689A96-C47E-3845-B6C0-CBE86D6F08D5}"/>
              </a:ext>
            </a:extLst>
          </p:cNvPr>
          <p:cNvSpPr>
            <a:spLocks noGrp="1"/>
          </p:cNvSpPr>
          <p:nvPr>
            <p:ph type="body" sz="half" idx="2"/>
          </p:nvPr>
        </p:nvSpPr>
        <p:spPr>
          <a:xfrm>
            <a:off x="376519" y="2057400"/>
            <a:ext cx="371138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12" name="Content Placeholder 2">
            <a:extLst>
              <a:ext uri="{FF2B5EF4-FFF2-40B4-BE49-F238E27FC236}">
                <a16:creationId xmlns:a16="http://schemas.microsoft.com/office/drawing/2014/main" id="{CE345DEB-96F6-3D4C-9978-BE30062F5E7D}"/>
              </a:ext>
            </a:extLst>
          </p:cNvPr>
          <p:cNvSpPr>
            <a:spLocks noGrp="1"/>
          </p:cNvSpPr>
          <p:nvPr>
            <p:ph idx="1"/>
          </p:nvPr>
        </p:nvSpPr>
        <p:spPr>
          <a:xfrm>
            <a:off x="4338917" y="457201"/>
            <a:ext cx="7476563" cy="5403850"/>
          </a:xfrm>
        </p:spPr>
        <p:txBody>
          <a:bodyPr/>
          <a:lstStyle>
            <a:lvl1pPr>
              <a:defRPr sz="3200">
                <a:solidFill>
                  <a:schemeClr val="tx2"/>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22030007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4338917" y="457201"/>
            <a:ext cx="7476563" cy="5403850"/>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a:p>
        </p:txBody>
      </p:sp>
      <p:sp>
        <p:nvSpPr>
          <p:cNvPr id="4" name="Text Placeholder 3"/>
          <p:cNvSpPr>
            <a:spLocks noGrp="1"/>
          </p:cNvSpPr>
          <p:nvPr>
            <p:ph type="body" sz="half" idx="2"/>
          </p:nvPr>
        </p:nvSpPr>
        <p:spPr>
          <a:xfrm>
            <a:off x="376519" y="2057400"/>
            <a:ext cx="371138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7" name="Slide Number Placeholder 6"/>
          <p:cNvSpPr>
            <a:spLocks noGrp="1"/>
          </p:cNvSpPr>
          <p:nvPr>
            <p:ph type="sldNum" sz="quarter" idx="12"/>
          </p:nvPr>
        </p:nvSpPr>
        <p:spPr>
          <a:xfrm>
            <a:off x="9072282" y="6302563"/>
            <a:ext cx="2743200" cy="365125"/>
          </a:xfrm>
        </p:spPr>
        <p:txBody>
          <a:bodyPr/>
          <a:lstStyle>
            <a:lvl1pPr>
              <a:defRPr>
                <a:solidFill>
                  <a:schemeClr val="tx2"/>
                </a:solidFill>
              </a:defRPr>
            </a:lvl1pPr>
          </a:lstStyle>
          <a:p>
            <a:fld id="{99226923-5A89-6641-B7F4-F93E4EB9EE48}" type="slidenum">
              <a:rPr lang="en-US" smtClean="0"/>
              <a:pPr/>
              <a:t>‹#›</a:t>
            </a:fld>
            <a:endParaRPr lang="en-US"/>
          </a:p>
        </p:txBody>
      </p:sp>
      <p:sp>
        <p:nvSpPr>
          <p:cNvPr id="5" name="Title 4">
            <a:extLst>
              <a:ext uri="{FF2B5EF4-FFF2-40B4-BE49-F238E27FC236}">
                <a16:creationId xmlns:a16="http://schemas.microsoft.com/office/drawing/2014/main" id="{6769A47C-6549-4363-A6E2-EA3CD95400ED}"/>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5588598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_Title">
    <p:bg>
      <p:bgPr>
        <a:solidFill>
          <a:schemeClr val="bg2">
            <a:lumMod val="40000"/>
            <a:lumOff val="60000"/>
          </a:schemeClr>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CD5A2EDB-CAC0-414A-8119-28CFDD34A020}"/>
              </a:ext>
            </a:extLst>
          </p:cNvPr>
          <p:cNvPicPr>
            <a:picLocks noChangeAspect="1"/>
          </p:cNvPicPr>
          <p:nvPr userDrawn="1"/>
        </p:nvPicPr>
        <p:blipFill rotWithShape="1">
          <a:blip r:embed="rId2"/>
          <a:srcRect l="24263" r="-308"/>
          <a:stretch/>
        </p:blipFill>
        <p:spPr>
          <a:xfrm>
            <a:off x="-1" y="-3409"/>
            <a:ext cx="10049435" cy="6861409"/>
          </a:xfrm>
          <a:prstGeom prst="rect">
            <a:avLst/>
          </a:prstGeom>
        </p:spPr>
      </p:pic>
      <p:sp>
        <p:nvSpPr>
          <p:cNvPr id="2" name="Title 1">
            <a:extLst>
              <a:ext uri="{FF2B5EF4-FFF2-40B4-BE49-F238E27FC236}">
                <a16:creationId xmlns:a16="http://schemas.microsoft.com/office/drawing/2014/main" id="{DD0695D8-0B27-B545-8EC7-8AB48C41838A}"/>
              </a:ext>
            </a:extLst>
          </p:cNvPr>
          <p:cNvSpPr>
            <a:spLocks noGrp="1"/>
          </p:cNvSpPr>
          <p:nvPr>
            <p:ph type="ctrTitle"/>
          </p:nvPr>
        </p:nvSpPr>
        <p:spPr>
          <a:xfrm>
            <a:off x="634999" y="1400662"/>
            <a:ext cx="5918201" cy="2387600"/>
          </a:xfrm>
        </p:spPr>
        <p:txBody>
          <a:bodyPr anchor="b">
            <a:normAutofit/>
          </a:bodyPr>
          <a:lstStyle>
            <a:lvl1pPr algn="l">
              <a:defRPr sz="5000">
                <a:solidFill>
                  <a:schemeClr val="accent1"/>
                </a:solidFill>
              </a:defRPr>
            </a:lvl1pPr>
          </a:lstStyle>
          <a:p>
            <a:r>
              <a:rPr lang="en-US"/>
              <a:t>Click to edit Master title style</a:t>
            </a:r>
          </a:p>
        </p:txBody>
      </p:sp>
      <p:sp>
        <p:nvSpPr>
          <p:cNvPr id="3" name="Subtitle 2">
            <a:extLst>
              <a:ext uri="{FF2B5EF4-FFF2-40B4-BE49-F238E27FC236}">
                <a16:creationId xmlns:a16="http://schemas.microsoft.com/office/drawing/2014/main" id="{9CF4B8C1-616E-3945-8E16-8BDC75B3C6BF}"/>
              </a:ext>
            </a:extLst>
          </p:cNvPr>
          <p:cNvSpPr>
            <a:spLocks noGrp="1"/>
          </p:cNvSpPr>
          <p:nvPr>
            <p:ph type="subTitle" idx="1"/>
          </p:nvPr>
        </p:nvSpPr>
        <p:spPr>
          <a:xfrm>
            <a:off x="634999" y="3880337"/>
            <a:ext cx="5918201" cy="1655762"/>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7" name="Slide Number Placeholder 5">
            <a:extLst>
              <a:ext uri="{FF2B5EF4-FFF2-40B4-BE49-F238E27FC236}">
                <a16:creationId xmlns:a16="http://schemas.microsoft.com/office/drawing/2014/main" id="{C7343826-4A90-404E-8457-B6B5248D4090}"/>
              </a:ext>
            </a:extLst>
          </p:cNvPr>
          <p:cNvSpPr txBox="1">
            <a:spLocks/>
          </p:cNvSpPr>
          <p:nvPr userDrawn="1"/>
        </p:nvSpPr>
        <p:spPr>
          <a:xfrm>
            <a:off x="11408529" y="6356349"/>
            <a:ext cx="688735" cy="426911"/>
          </a:xfrm>
          <a:prstGeom prst="rect">
            <a:avLst/>
          </a:prstGeom>
        </p:spPr>
        <p:txBody>
          <a:bodyPr vert="horz" lIns="91440" tIns="45720" rIns="91440" bIns="45720" rtlCol="0" anchor="ctr"/>
          <a:lstStyle>
            <a:defPPr>
              <a:defRPr lang="en-US"/>
            </a:defPPr>
            <a:lvl1pPr marL="0" algn="r" defTabSz="914400" rtl="0" eaLnBrk="1" latinLnBrk="0" hangingPunct="1">
              <a:defRPr sz="2800" b="1" kern="1200">
                <a:solidFill>
                  <a:srgbClr val="1F3B63"/>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9937512E-8721-8A41-A08D-9D69D63FE978}" type="slidenum">
              <a:rPr lang="en-US" sz="1400" smtClean="0">
                <a:solidFill>
                  <a:schemeClr val="tx2"/>
                </a:solidFill>
              </a:rPr>
              <a:pPr algn="ctr"/>
              <a:t>‹#›</a:t>
            </a:fld>
            <a:endParaRPr lang="en-US" sz="1400">
              <a:solidFill>
                <a:schemeClr val="tx2"/>
              </a:solidFill>
            </a:endParaRPr>
          </a:p>
        </p:txBody>
      </p:sp>
    </p:spTree>
    <p:extLst>
      <p:ext uri="{BB962C8B-B14F-4D97-AF65-F5344CB8AC3E}">
        <p14:creationId xmlns:p14="http://schemas.microsoft.com/office/powerpoint/2010/main" val="2259380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2_Title and Content">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GB"/>
              <a:t>Click to edit Master title style</a:t>
            </a:r>
            <a:endParaRPr lang="en-US"/>
          </a:p>
        </p:txBody>
      </p:sp>
      <p:sp>
        <p:nvSpPr>
          <p:cNvPr id="3" name="Content Placeholder 2"/>
          <p:cNvSpPr>
            <a:spLocks noGrp="1"/>
          </p:cNvSpPr>
          <p:nvPr>
            <p:ph idx="1"/>
          </p:nvPr>
        </p:nvSpPr>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99226923-5A89-6641-B7F4-F93E4EB9EE48}" type="slidenum">
              <a:rPr lang="en-US" smtClean="0"/>
              <a:pPr/>
              <a:t>‹#›</a:t>
            </a:fld>
            <a:endParaRPr lang="en-US"/>
          </a:p>
        </p:txBody>
      </p:sp>
    </p:spTree>
    <p:extLst>
      <p:ext uri="{BB962C8B-B14F-4D97-AF65-F5344CB8AC3E}">
        <p14:creationId xmlns:p14="http://schemas.microsoft.com/office/powerpoint/2010/main" val="727496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99226923-5A89-6641-B7F4-F93E4EB9EE48}" type="slidenum">
              <a:rPr lang="en-US" smtClean="0"/>
              <a:pPr/>
              <a:t>‹#›</a:t>
            </a:fld>
            <a:endParaRPr lang="en-US">
              <a:solidFill>
                <a:schemeClr val="bg1"/>
              </a:solidFill>
            </a:endParaRPr>
          </a:p>
        </p:txBody>
      </p:sp>
    </p:spTree>
    <p:extLst>
      <p:ext uri="{BB962C8B-B14F-4D97-AF65-F5344CB8AC3E}">
        <p14:creationId xmlns:p14="http://schemas.microsoft.com/office/powerpoint/2010/main" val="413718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lvl1pPr>
              <a:defRPr>
                <a:solidFill>
                  <a:schemeClr val="accent1"/>
                </a:solidFill>
              </a:defRPr>
            </a:lvl1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99226923-5A89-6641-B7F4-F93E4EB9EE48}" type="slidenum">
              <a:rPr lang="en-US" smtClean="0"/>
              <a:pPr/>
              <a:t>‹#›</a:t>
            </a:fld>
            <a:endParaRPr lang="en-US"/>
          </a:p>
        </p:txBody>
      </p:sp>
    </p:spTree>
    <p:extLst>
      <p:ext uri="{BB962C8B-B14F-4D97-AF65-F5344CB8AC3E}">
        <p14:creationId xmlns:p14="http://schemas.microsoft.com/office/powerpoint/2010/main" val="3254119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1_Two Content">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GB"/>
              <a:t>Click to edit Master title style</a:t>
            </a:r>
            <a:endParaRPr lang="en-US"/>
          </a:p>
        </p:txBody>
      </p:sp>
      <p:sp>
        <p:nvSpPr>
          <p:cNvPr id="3" name="Content Placeholder 2"/>
          <p:cNvSpPr>
            <a:spLocks noGrp="1"/>
          </p:cNvSpPr>
          <p:nvPr>
            <p:ph sz="half" idx="1"/>
          </p:nvPr>
        </p:nvSpPr>
        <p:spPr>
          <a:xfrm>
            <a:off x="376518" y="1825625"/>
            <a:ext cx="5576047" cy="43513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239435" y="1825625"/>
            <a:ext cx="5576047" cy="43513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99226923-5A89-6641-B7F4-F93E4EB9EE48}" type="slidenum">
              <a:rPr lang="en-US" smtClean="0"/>
              <a:pPr/>
              <a:t>‹#›</a:t>
            </a:fld>
            <a:endParaRPr lang="en-US"/>
          </a:p>
        </p:txBody>
      </p:sp>
      <p:sp>
        <p:nvSpPr>
          <p:cNvPr id="8" name="Slide Number Placeholder 5">
            <a:extLst>
              <a:ext uri="{FF2B5EF4-FFF2-40B4-BE49-F238E27FC236}">
                <a16:creationId xmlns:a16="http://schemas.microsoft.com/office/drawing/2014/main" id="{15983489-700D-1442-AA6D-5979E2CF8C86}"/>
              </a:ext>
            </a:extLst>
          </p:cNvPr>
          <p:cNvSpPr txBox="1">
            <a:spLocks/>
          </p:cNvSpPr>
          <p:nvPr userDrawn="1"/>
        </p:nvSpPr>
        <p:spPr>
          <a:xfrm>
            <a:off x="376517"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b="1" i="0" kern="1200">
                <a:solidFill>
                  <a:schemeClr val="tx1">
                    <a:tint val="75000"/>
                  </a:schemeClr>
                </a:solidFill>
                <a:latin typeface="Metropolis Semi Bold" pitchFamily="2" charset="77"/>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b="1" i="0">
                <a:solidFill>
                  <a:schemeClr val="bg1"/>
                </a:solidFill>
                <a:latin typeface="Metropolis Semi Bold" pitchFamily="2" charset="77"/>
              </a:rPr>
              <a:t>RMI – Energy. Transformed.</a:t>
            </a:r>
          </a:p>
        </p:txBody>
      </p:sp>
    </p:spTree>
    <p:extLst>
      <p:ext uri="{BB962C8B-B14F-4D97-AF65-F5344CB8AC3E}">
        <p14:creationId xmlns:p14="http://schemas.microsoft.com/office/powerpoint/2010/main" val="1019390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Two Content">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GB"/>
              <a:t>Click to edit Master title style</a:t>
            </a:r>
            <a:endParaRPr lang="en-US"/>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99226923-5A89-6641-B7F4-F93E4EB9EE48}" type="slidenum">
              <a:rPr lang="en-US" smtClean="0"/>
              <a:pPr/>
              <a:t>‹#›</a:t>
            </a:fld>
            <a:endParaRPr lang="en-US"/>
          </a:p>
        </p:txBody>
      </p:sp>
      <p:sp>
        <p:nvSpPr>
          <p:cNvPr id="8" name="Content Placeholder 2">
            <a:extLst>
              <a:ext uri="{FF2B5EF4-FFF2-40B4-BE49-F238E27FC236}">
                <a16:creationId xmlns:a16="http://schemas.microsoft.com/office/drawing/2014/main" id="{C8C052D8-F7BA-5540-9130-86A721D9D6DB}"/>
              </a:ext>
            </a:extLst>
          </p:cNvPr>
          <p:cNvSpPr>
            <a:spLocks noGrp="1"/>
          </p:cNvSpPr>
          <p:nvPr>
            <p:ph sz="half" idx="1"/>
          </p:nvPr>
        </p:nvSpPr>
        <p:spPr>
          <a:xfrm>
            <a:off x="376518" y="1825625"/>
            <a:ext cx="5576047" cy="43513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9" name="Content Placeholder 3">
            <a:extLst>
              <a:ext uri="{FF2B5EF4-FFF2-40B4-BE49-F238E27FC236}">
                <a16:creationId xmlns:a16="http://schemas.microsoft.com/office/drawing/2014/main" id="{C6406AB9-1C88-0B4E-8DC9-27D04C04037F}"/>
              </a:ext>
            </a:extLst>
          </p:cNvPr>
          <p:cNvSpPr>
            <a:spLocks noGrp="1"/>
          </p:cNvSpPr>
          <p:nvPr>
            <p:ph sz="half" idx="2"/>
          </p:nvPr>
        </p:nvSpPr>
        <p:spPr>
          <a:xfrm>
            <a:off x="6239435" y="1825625"/>
            <a:ext cx="5576047" cy="43513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66562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99226923-5A89-6641-B7F4-F93E4EB9EE48}" type="slidenum">
              <a:rPr lang="en-US" smtClean="0"/>
              <a:pPr/>
              <a:t>‹#›</a:t>
            </a:fld>
            <a:endParaRPr lang="en-US"/>
          </a:p>
        </p:txBody>
      </p:sp>
      <p:sp>
        <p:nvSpPr>
          <p:cNvPr id="8" name="Content Placeholder 2">
            <a:extLst>
              <a:ext uri="{FF2B5EF4-FFF2-40B4-BE49-F238E27FC236}">
                <a16:creationId xmlns:a16="http://schemas.microsoft.com/office/drawing/2014/main" id="{3748E3B9-245A-AE4C-9BD2-2F6A5A8EE0C8}"/>
              </a:ext>
            </a:extLst>
          </p:cNvPr>
          <p:cNvSpPr>
            <a:spLocks noGrp="1"/>
          </p:cNvSpPr>
          <p:nvPr>
            <p:ph sz="half" idx="1"/>
          </p:nvPr>
        </p:nvSpPr>
        <p:spPr>
          <a:xfrm>
            <a:off x="376518" y="1825625"/>
            <a:ext cx="5576047" cy="4351338"/>
          </a:xfrm>
        </p:spPr>
        <p:txBody>
          <a:bodyPr/>
          <a:lstStyle>
            <a:lvl1pPr>
              <a:defRPr>
                <a:solidFill>
                  <a:schemeClr val="accent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9" name="Content Placeholder 3">
            <a:extLst>
              <a:ext uri="{FF2B5EF4-FFF2-40B4-BE49-F238E27FC236}">
                <a16:creationId xmlns:a16="http://schemas.microsoft.com/office/drawing/2014/main" id="{64765AF3-18D8-C641-B0B6-4742E05E02DA}"/>
              </a:ext>
            </a:extLst>
          </p:cNvPr>
          <p:cNvSpPr>
            <a:spLocks noGrp="1"/>
          </p:cNvSpPr>
          <p:nvPr>
            <p:ph sz="half" idx="2"/>
          </p:nvPr>
        </p:nvSpPr>
        <p:spPr>
          <a:xfrm>
            <a:off x="6239435" y="1825625"/>
            <a:ext cx="5576047" cy="4351338"/>
          </a:xfrm>
        </p:spPr>
        <p:txBody>
          <a:bodyPr/>
          <a:lstStyle>
            <a:lvl1pPr>
              <a:defRPr>
                <a:solidFill>
                  <a:schemeClr val="accent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2028425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1_Title Only">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GB"/>
              <a:t>Click to edit Master title style</a:t>
            </a:r>
            <a:endParaRPr lang="en-US"/>
          </a:p>
        </p:txBody>
      </p:sp>
      <p:sp>
        <p:nvSpPr>
          <p:cNvPr id="5" name="Slide Number Placeholder 4"/>
          <p:cNvSpPr>
            <a:spLocks noGrp="1"/>
          </p:cNvSpPr>
          <p:nvPr>
            <p:ph type="sldNum" sz="quarter" idx="12"/>
          </p:nvPr>
        </p:nvSpPr>
        <p:spPr>
          <a:xfrm>
            <a:off x="9072282" y="6310312"/>
            <a:ext cx="2743200" cy="365125"/>
          </a:xfrm>
        </p:spPr>
        <p:txBody>
          <a:bodyPr/>
          <a:lstStyle>
            <a:lvl1pPr>
              <a:defRPr>
                <a:solidFill>
                  <a:schemeClr val="bg1"/>
                </a:solidFill>
              </a:defRPr>
            </a:lvl1pPr>
          </a:lstStyle>
          <a:p>
            <a:fld id="{99226923-5A89-6641-B7F4-F93E4EB9EE48}" type="slidenum">
              <a:rPr lang="en-US" smtClean="0"/>
              <a:pPr/>
              <a:t>‹#›</a:t>
            </a:fld>
            <a:endParaRPr lang="en-US"/>
          </a:p>
        </p:txBody>
      </p:sp>
      <p:sp>
        <p:nvSpPr>
          <p:cNvPr id="6" name="Slide Number Placeholder 5">
            <a:extLst>
              <a:ext uri="{FF2B5EF4-FFF2-40B4-BE49-F238E27FC236}">
                <a16:creationId xmlns:a16="http://schemas.microsoft.com/office/drawing/2014/main" id="{66D0BAA5-A735-6F4F-B587-06A5165CA0DE}"/>
              </a:ext>
            </a:extLst>
          </p:cNvPr>
          <p:cNvSpPr txBox="1">
            <a:spLocks/>
          </p:cNvSpPr>
          <p:nvPr userDrawn="1"/>
        </p:nvSpPr>
        <p:spPr>
          <a:xfrm>
            <a:off x="376517"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b="1" i="0" kern="1200">
                <a:solidFill>
                  <a:schemeClr val="tx1">
                    <a:tint val="75000"/>
                  </a:schemeClr>
                </a:solidFill>
                <a:latin typeface="Metropolis Semi Bold" pitchFamily="2" charset="77"/>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b="1" i="0">
                <a:solidFill>
                  <a:schemeClr val="bg1"/>
                </a:solidFill>
                <a:latin typeface="Metropolis Semi Bold" pitchFamily="2" charset="77"/>
              </a:rPr>
              <a:t>RMI – Energy. Transformed.</a:t>
            </a:r>
          </a:p>
        </p:txBody>
      </p:sp>
    </p:spTree>
    <p:extLst>
      <p:ext uri="{BB962C8B-B14F-4D97-AF65-F5344CB8AC3E}">
        <p14:creationId xmlns:p14="http://schemas.microsoft.com/office/powerpoint/2010/main" val="4071641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2_Title Only">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GB"/>
              <a:t>Click to edit Master title style</a:t>
            </a:r>
            <a:endParaRPr lang="en-US"/>
          </a:p>
        </p:txBody>
      </p:sp>
      <p:sp>
        <p:nvSpPr>
          <p:cNvPr id="6" name="Slide Number Placeholder 4">
            <a:extLst>
              <a:ext uri="{FF2B5EF4-FFF2-40B4-BE49-F238E27FC236}">
                <a16:creationId xmlns:a16="http://schemas.microsoft.com/office/drawing/2014/main" id="{D4AEFA15-23A1-9442-8729-3E04DBA2F0E0}"/>
              </a:ext>
            </a:extLst>
          </p:cNvPr>
          <p:cNvSpPr>
            <a:spLocks noGrp="1"/>
          </p:cNvSpPr>
          <p:nvPr>
            <p:ph type="sldNum" sz="quarter" idx="12"/>
          </p:nvPr>
        </p:nvSpPr>
        <p:spPr>
          <a:xfrm>
            <a:off x="9072282" y="6310312"/>
            <a:ext cx="2743200" cy="365125"/>
          </a:xfrm>
        </p:spPr>
        <p:txBody>
          <a:bodyPr/>
          <a:lstStyle>
            <a:lvl1pPr>
              <a:defRPr>
                <a:solidFill>
                  <a:schemeClr val="bg1"/>
                </a:solidFill>
              </a:defRPr>
            </a:lvl1pPr>
          </a:lstStyle>
          <a:p>
            <a:fld id="{99226923-5A89-6641-B7F4-F93E4EB9EE48}" type="slidenum">
              <a:rPr lang="en-US" smtClean="0"/>
              <a:pPr/>
              <a:t>‹#›</a:t>
            </a:fld>
            <a:endParaRPr lang="en-US"/>
          </a:p>
        </p:txBody>
      </p:sp>
    </p:spTree>
    <p:extLst>
      <p:ext uri="{BB962C8B-B14F-4D97-AF65-F5344CB8AC3E}">
        <p14:creationId xmlns:p14="http://schemas.microsoft.com/office/powerpoint/2010/main" val="29980276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76518" y="365125"/>
            <a:ext cx="11456894" cy="1325563"/>
          </a:xfrm>
          <a:prstGeom prst="rect">
            <a:avLst/>
          </a:prstGeom>
          <a:noFill/>
          <a:ln>
            <a:noFill/>
          </a:ln>
        </p:spPr>
        <p:style>
          <a:lnRef idx="0">
            <a:scrgbClr r="0" g="0" b="0"/>
          </a:lnRef>
          <a:fillRef idx="0">
            <a:scrgbClr r="0" g="0" b="0"/>
          </a:fillRef>
          <a:effectRef idx="0">
            <a:scrgbClr r="0" g="0" b="0"/>
          </a:effectRef>
          <a:fontRef idx="minor">
            <a:schemeClr val="accent2"/>
          </a:fontRef>
        </p:style>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376518" y="1825625"/>
            <a:ext cx="11456894" cy="4351338"/>
          </a:xfrm>
          <a:prstGeom prst="rect">
            <a:avLst/>
          </a:prstGeom>
          <a:noFill/>
          <a:ln>
            <a:noFill/>
          </a:ln>
        </p:spPr>
        <p:style>
          <a:lnRef idx="0">
            <a:scrgbClr r="0" g="0" b="0"/>
          </a:lnRef>
          <a:fillRef idx="0">
            <a:scrgbClr r="0" g="0" b="0"/>
          </a:fillRef>
          <a:effectRef idx="0">
            <a:scrgbClr r="0" g="0" b="0"/>
          </a:effectRef>
          <a:fontRef idx="minor"/>
        </p:style>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Slide Number Placeholder 5"/>
          <p:cNvSpPr>
            <a:spLocks noGrp="1"/>
          </p:cNvSpPr>
          <p:nvPr>
            <p:ph type="sldNum" sz="quarter" idx="4"/>
          </p:nvPr>
        </p:nvSpPr>
        <p:spPr>
          <a:xfrm>
            <a:off x="9072282" y="6356350"/>
            <a:ext cx="2743200" cy="365125"/>
          </a:xfrm>
          <a:prstGeom prst="rect">
            <a:avLst/>
          </a:prstGeom>
        </p:spPr>
        <p:txBody>
          <a:bodyPr vert="horz" lIns="91440" tIns="45720" rIns="91440" bIns="45720" rtlCol="0" anchor="ctr"/>
          <a:lstStyle>
            <a:lvl1pPr algn="r">
              <a:defRPr sz="1200" b="1" i="0">
                <a:solidFill>
                  <a:schemeClr val="tx1">
                    <a:tint val="75000"/>
                  </a:schemeClr>
                </a:solidFill>
                <a:latin typeface="Metropolis Semi Bold" pitchFamily="2" charset="77"/>
              </a:defRPr>
            </a:lvl1pPr>
          </a:lstStyle>
          <a:p>
            <a:fld id="{99226923-5A89-6641-B7F4-F93E4EB9EE48}" type="slidenum">
              <a:rPr lang="en-US" smtClean="0"/>
              <a:pPr/>
              <a:t>‹#›</a:t>
            </a:fld>
            <a:endParaRPr lang="en-US" b="1">
              <a:latin typeface="Metropolis Semi Bold" pitchFamily="2" charset="77"/>
            </a:endParaRPr>
          </a:p>
        </p:txBody>
      </p:sp>
    </p:spTree>
    <p:extLst>
      <p:ext uri="{BB962C8B-B14F-4D97-AF65-F5344CB8AC3E}">
        <p14:creationId xmlns:p14="http://schemas.microsoft.com/office/powerpoint/2010/main" val="2848145282"/>
      </p:ext>
    </p:extLst>
  </p:cSld>
  <p:clrMap bg1="lt1" tx1="dk1" bg2="lt2" tx2="dk2" accent1="accent1" accent2="accent2" accent3="accent3" accent4="accent4" accent5="accent5" accent6="accent6" hlink="hlink" folHlink="folHlink"/>
  <p:sldLayoutIdLst>
    <p:sldLayoutId id="2147483661" r:id="rId1"/>
    <p:sldLayoutId id="2147483680" r:id="rId2"/>
    <p:sldLayoutId id="2147483679" r:id="rId3"/>
    <p:sldLayoutId id="2147483662" r:id="rId4"/>
    <p:sldLayoutId id="2147483675" r:id="rId5"/>
    <p:sldLayoutId id="2147483676" r:id="rId6"/>
    <p:sldLayoutId id="2147483664" r:id="rId7"/>
    <p:sldLayoutId id="2147483673" r:id="rId8"/>
    <p:sldLayoutId id="2147483674" r:id="rId9"/>
    <p:sldLayoutId id="2147483666" r:id="rId10"/>
    <p:sldLayoutId id="2147483681" r:id="rId11"/>
    <p:sldLayoutId id="2147483682" r:id="rId12"/>
    <p:sldLayoutId id="2147483667" r:id="rId13"/>
    <p:sldLayoutId id="2147483668" r:id="rId14"/>
    <p:sldLayoutId id="2147483669" r:id="rId15"/>
    <p:sldLayoutId id="2147483683" r:id="rId16"/>
  </p:sldLayoutIdLst>
  <p:txStyles>
    <p:titleStyle>
      <a:lvl1pPr algn="l" defTabSz="914400" rtl="0" eaLnBrk="1" latinLnBrk="0" hangingPunct="1">
        <a:lnSpc>
          <a:spcPct val="90000"/>
        </a:lnSpc>
        <a:spcBef>
          <a:spcPct val="0"/>
        </a:spcBef>
        <a:buNone/>
        <a:defRPr sz="4400" b="1" i="0" kern="1200">
          <a:solidFill>
            <a:schemeClr val="tx1"/>
          </a:solidFill>
          <a:latin typeface="Metropolis"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1" i="0" kern="1200">
          <a:solidFill>
            <a:schemeClr val="accent1"/>
          </a:solidFill>
          <a:latin typeface="Metropolis Semi Bold"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Interstate"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lumMod val="75000"/>
              <a:lumOff val="25000"/>
            </a:schemeClr>
          </a:solidFill>
          <a:latin typeface="Interstate Light"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Interstate Light"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Interstate Light"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7.emf"/><Relationship Id="rId4" Type="http://schemas.openxmlformats.org/officeDocument/2006/relationships/image" Target="../media/image6.emf"/></Relationships>
</file>

<file path=ppt/slides/_rels/slide10.xml.rels><?xml version="1.0" encoding="UTF-8" standalone="yes"?>
<Relationships xmlns="http://schemas.openxmlformats.org/package/2006/relationships"><Relationship Id="rId8" Type="http://schemas.openxmlformats.org/officeDocument/2006/relationships/image" Target="../media/image29.svg"/><Relationship Id="rId13" Type="http://schemas.openxmlformats.org/officeDocument/2006/relationships/image" Target="../media/image10.png"/><Relationship Id="rId3" Type="http://schemas.openxmlformats.org/officeDocument/2006/relationships/image" Target="../media/image24.png"/><Relationship Id="rId7" Type="http://schemas.openxmlformats.org/officeDocument/2006/relationships/image" Target="../media/image28.png"/><Relationship Id="rId12" Type="http://schemas.openxmlformats.org/officeDocument/2006/relationships/image" Target="../media/image33.svg"/><Relationship Id="rId2" Type="http://schemas.openxmlformats.org/officeDocument/2006/relationships/notesSlide" Target="../notesSlides/notesSlide10.xml"/><Relationship Id="rId1" Type="http://schemas.openxmlformats.org/officeDocument/2006/relationships/slideLayout" Target="../slideLayouts/slideLayout10.xml"/><Relationship Id="rId6" Type="http://schemas.openxmlformats.org/officeDocument/2006/relationships/image" Target="../media/image27.svg"/><Relationship Id="rId11" Type="http://schemas.openxmlformats.org/officeDocument/2006/relationships/image" Target="../media/image32.png"/><Relationship Id="rId5" Type="http://schemas.openxmlformats.org/officeDocument/2006/relationships/image" Target="../media/image26.png"/><Relationship Id="rId10" Type="http://schemas.openxmlformats.org/officeDocument/2006/relationships/image" Target="../media/image31.svg"/><Relationship Id="rId4" Type="http://schemas.openxmlformats.org/officeDocument/2006/relationships/image" Target="../media/image25.svg"/><Relationship Id="rId9" Type="http://schemas.openxmlformats.org/officeDocument/2006/relationships/image" Target="../media/image30.png"/><Relationship Id="rId14" Type="http://schemas.openxmlformats.org/officeDocument/2006/relationships/image" Target="../media/image11.svg"/></Relationships>
</file>

<file path=ppt/slides/_rels/slide11.xml.rels><?xml version="1.0" encoding="UTF-8" standalone="yes"?>
<Relationships xmlns="http://schemas.openxmlformats.org/package/2006/relationships"><Relationship Id="rId8" Type="http://schemas.openxmlformats.org/officeDocument/2006/relationships/image" Target="../media/image39.svg"/><Relationship Id="rId13" Type="http://schemas.openxmlformats.org/officeDocument/2006/relationships/image" Target="../media/image30.png"/><Relationship Id="rId3" Type="http://schemas.openxmlformats.org/officeDocument/2006/relationships/image" Target="../media/image34.png"/><Relationship Id="rId7" Type="http://schemas.openxmlformats.org/officeDocument/2006/relationships/image" Target="../media/image38.png"/><Relationship Id="rId12" Type="http://schemas.openxmlformats.org/officeDocument/2006/relationships/image" Target="../media/image42.svg"/><Relationship Id="rId2" Type="http://schemas.openxmlformats.org/officeDocument/2006/relationships/notesSlide" Target="../notesSlides/notesSlide11.xml"/><Relationship Id="rId16" Type="http://schemas.openxmlformats.org/officeDocument/2006/relationships/image" Target="../media/image44.svg"/><Relationship Id="rId1" Type="http://schemas.openxmlformats.org/officeDocument/2006/relationships/slideLayout" Target="../slideLayouts/slideLayout10.xml"/><Relationship Id="rId6" Type="http://schemas.openxmlformats.org/officeDocument/2006/relationships/image" Target="../media/image37.svg"/><Relationship Id="rId11" Type="http://schemas.openxmlformats.org/officeDocument/2006/relationships/image" Target="../media/image10.png"/><Relationship Id="rId5" Type="http://schemas.openxmlformats.org/officeDocument/2006/relationships/image" Target="../media/image36.png"/><Relationship Id="rId15" Type="http://schemas.openxmlformats.org/officeDocument/2006/relationships/image" Target="../media/image43.png"/><Relationship Id="rId10" Type="http://schemas.openxmlformats.org/officeDocument/2006/relationships/image" Target="../media/image41.svg"/><Relationship Id="rId4" Type="http://schemas.openxmlformats.org/officeDocument/2006/relationships/image" Target="../media/image35.svg"/><Relationship Id="rId9" Type="http://schemas.openxmlformats.org/officeDocument/2006/relationships/image" Target="../media/image40.png"/><Relationship Id="rId14" Type="http://schemas.openxmlformats.org/officeDocument/2006/relationships/image" Target="../media/image31.sv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8" Type="http://schemas.openxmlformats.org/officeDocument/2006/relationships/image" Target="../media/image41.svg"/><Relationship Id="rId3" Type="http://schemas.openxmlformats.org/officeDocument/2006/relationships/image" Target="../media/image45.png"/><Relationship Id="rId7" Type="http://schemas.openxmlformats.org/officeDocument/2006/relationships/image" Target="../media/image40.png"/><Relationship Id="rId2" Type="http://schemas.openxmlformats.org/officeDocument/2006/relationships/notesSlide" Target="../notesSlides/notesSlide13.xml"/><Relationship Id="rId1" Type="http://schemas.openxmlformats.org/officeDocument/2006/relationships/slideLayout" Target="../slideLayouts/slideLayout4.xml"/><Relationship Id="rId6" Type="http://schemas.openxmlformats.org/officeDocument/2006/relationships/image" Target="../media/image48.svg"/><Relationship Id="rId5" Type="http://schemas.openxmlformats.org/officeDocument/2006/relationships/image" Target="../media/image47.png"/><Relationship Id="rId10" Type="http://schemas.openxmlformats.org/officeDocument/2006/relationships/image" Target="../media/image50.svg"/><Relationship Id="rId4" Type="http://schemas.openxmlformats.org/officeDocument/2006/relationships/image" Target="../media/image46.svg"/><Relationship Id="rId9" Type="http://schemas.openxmlformats.org/officeDocument/2006/relationships/image" Target="../media/image49.png"/></Relationships>
</file>

<file path=ppt/slides/_rels/slide14.xml.rels><?xml version="1.0" encoding="UTF-8" standalone="yes"?>
<Relationships xmlns="http://schemas.openxmlformats.org/package/2006/relationships"><Relationship Id="rId3" Type="http://schemas.openxmlformats.org/officeDocument/2006/relationships/image" Target="../media/image51.jpeg"/><Relationship Id="rId2" Type="http://schemas.openxmlformats.org/officeDocument/2006/relationships/notesSlide" Target="../notesSlides/notesSlide14.xm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7.emf"/><Relationship Id="rId4" Type="http://schemas.openxmlformats.org/officeDocument/2006/relationships/image" Target="../media/image6.e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8" Type="http://schemas.openxmlformats.org/officeDocument/2006/relationships/image" Target="../media/image13.svg"/><Relationship Id="rId13" Type="http://schemas.openxmlformats.org/officeDocument/2006/relationships/package" Target="../embeddings/Microsoft_Excel_Worksheet.xlsx"/><Relationship Id="rId18" Type="http://schemas.openxmlformats.org/officeDocument/2006/relationships/image" Target="../media/image17.sv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hyperlink" Target="https://rmi.org/its-time-to-incentivize-residential-heat-pumps/" TargetMode="External"/><Relationship Id="rId17" Type="http://schemas.openxmlformats.org/officeDocument/2006/relationships/image" Target="../media/image16.png"/><Relationship Id="rId2" Type="http://schemas.openxmlformats.org/officeDocument/2006/relationships/notesSlide" Target="../notesSlides/notesSlide6.xml"/><Relationship Id="rId16" Type="http://schemas.openxmlformats.org/officeDocument/2006/relationships/image" Target="../media/image15.emf"/><Relationship Id="rId1" Type="http://schemas.openxmlformats.org/officeDocument/2006/relationships/slideLayout" Target="../slideLayouts/slideLayout4.xml"/><Relationship Id="rId6" Type="http://schemas.openxmlformats.org/officeDocument/2006/relationships/image" Target="../media/image11.svg"/><Relationship Id="rId11" Type="http://schemas.openxmlformats.org/officeDocument/2006/relationships/hyperlink" Target="https://rmi.org/uncovering-the-deadly-toll-of-air-pollution-from-buildings/" TargetMode="External"/><Relationship Id="rId5" Type="http://schemas.openxmlformats.org/officeDocument/2006/relationships/image" Target="../media/image10.png"/><Relationship Id="rId15" Type="http://schemas.openxmlformats.org/officeDocument/2006/relationships/package" Target="../embeddings/Microsoft_Excel_Worksheet1.xlsx"/><Relationship Id="rId10" Type="http://schemas.openxmlformats.org/officeDocument/2006/relationships/hyperlink" Target="https://rmi.org/health-air-quality-impacts-of-buildings-emissions" TargetMode="External"/><Relationship Id="rId4" Type="http://schemas.openxmlformats.org/officeDocument/2006/relationships/image" Target="../media/image9.svg"/><Relationship Id="rId9" Type="http://schemas.openxmlformats.org/officeDocument/2006/relationships/hyperlink" Target="https://www.epa.gov/outdoor-air-quality-data/air-quality-index-report" TargetMode="External"/><Relationship Id="rId14" Type="http://schemas.openxmlformats.org/officeDocument/2006/relationships/image" Target="../media/image14.emf"/></Relationships>
</file>

<file path=ppt/slides/_rels/slide7.xml.rels><?xml version="1.0" encoding="UTF-8" standalone="yes"?>
<Relationships xmlns="http://schemas.openxmlformats.org/package/2006/relationships"><Relationship Id="rId3" Type="http://schemas.openxmlformats.org/officeDocument/2006/relationships/hyperlink" Target="https://rmi.org/insight/scaling-us-climate-ambitions?utm_source=twitter&amp;utm_medium=social&amp;utm_campaign=1.5&amp;utm_content=rmi-partner"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hyperlink" Target="https://earthjustice.org/features/report-building-decarbonization"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8" Type="http://schemas.openxmlformats.org/officeDocument/2006/relationships/image" Target="../media/image23.svg"/><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notesSlide" Target="../notesSlides/notesSlide9.xml"/><Relationship Id="rId1" Type="http://schemas.openxmlformats.org/officeDocument/2006/relationships/slideLayout" Target="../slideLayouts/slideLayout10.xml"/><Relationship Id="rId6" Type="http://schemas.openxmlformats.org/officeDocument/2006/relationships/image" Target="../media/image21.svg"/><Relationship Id="rId5" Type="http://schemas.openxmlformats.org/officeDocument/2006/relationships/image" Target="../media/image20.png"/><Relationship Id="rId4" Type="http://schemas.openxmlformats.org/officeDocument/2006/relationships/image" Target="../media/image19.svg"/></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1026" name="Picture 2" descr="What Are the Disadvantages of an Air Source Heat Pump? — Green Square">
            <a:extLst>
              <a:ext uri="{FF2B5EF4-FFF2-40B4-BE49-F238E27FC236}">
                <a16:creationId xmlns:a16="http://schemas.microsoft.com/office/drawing/2014/main" id="{702592CA-3BC5-4A17-810C-E236DB0A3F0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17" name="Rectangle 16">
            <a:extLst>
              <a:ext uri="{FF2B5EF4-FFF2-40B4-BE49-F238E27FC236}">
                <a16:creationId xmlns:a16="http://schemas.microsoft.com/office/drawing/2014/main" id="{A4CEC1D4-2CD0-1242-876B-02A8BEDF9AF6}"/>
              </a:ext>
            </a:extLst>
          </p:cNvPr>
          <p:cNvSpPr/>
          <p:nvPr/>
        </p:nvSpPr>
        <p:spPr>
          <a:xfrm>
            <a:off x="0" y="4061897"/>
            <a:ext cx="10627743" cy="2377660"/>
          </a:xfrm>
          <a:prstGeom prst="rect">
            <a:avLst/>
          </a:prstGeom>
          <a:solidFill>
            <a:srgbClr val="003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1" name="Google Shape;94;p18">
            <a:extLst>
              <a:ext uri="{FF2B5EF4-FFF2-40B4-BE49-F238E27FC236}">
                <a16:creationId xmlns:a16="http://schemas.microsoft.com/office/drawing/2014/main" id="{F490D110-ACB4-3347-9DC0-AF19049B407E}"/>
              </a:ext>
            </a:extLst>
          </p:cNvPr>
          <p:cNvSpPr txBox="1">
            <a:spLocks noGrp="1"/>
          </p:cNvSpPr>
          <p:nvPr>
            <p:ph type="title"/>
          </p:nvPr>
        </p:nvSpPr>
        <p:spPr>
          <a:xfrm>
            <a:off x="365759" y="4123427"/>
            <a:ext cx="8709230" cy="2140680"/>
          </a:xfrm>
          <a:prstGeom prst="rect">
            <a:avLst/>
          </a:prstGeom>
          <a:noFill/>
          <a:ln>
            <a:noFill/>
          </a:ln>
        </p:spPr>
        <p:txBody>
          <a:bodyPr spcFirstLastPara="1" wrap="square" lIns="91440" tIns="45700" rIns="91425" bIns="45700" anchor="b" anchorCtr="0">
            <a:noAutofit/>
          </a:bodyPr>
          <a:lstStyle/>
          <a:p>
            <a:r>
              <a:rPr lang="en-US" sz="3600" dirty="0">
                <a:solidFill>
                  <a:srgbClr val="FFC000"/>
                </a:solidFill>
                <a:latin typeface="Tw Cen MT"/>
                <a:cs typeface="Arial"/>
              </a:rPr>
              <a:t>Electrify Program Pitch Deck Template for Engaging with Key Partners</a:t>
            </a:r>
            <a:br>
              <a:rPr lang="en-US" sz="7200" dirty="0">
                <a:solidFill>
                  <a:srgbClr val="FFC000"/>
                </a:solidFill>
              </a:rPr>
            </a:br>
            <a:r>
              <a:rPr lang="en-US" sz="2400" dirty="0">
                <a:solidFill>
                  <a:schemeClr val="bg1"/>
                </a:solidFill>
                <a:latin typeface="Tw Cen MT"/>
                <a:cs typeface="Arial"/>
              </a:rPr>
              <a:t>Last Updated 10/10/2024</a:t>
            </a:r>
            <a:br>
              <a:rPr lang="en-US" sz="2400" dirty="0">
                <a:latin typeface="Tw Cen MT" panose="020B0602020104020603" pitchFamily="34" charset="77"/>
              </a:rPr>
            </a:br>
            <a:br>
              <a:rPr lang="en-US" sz="1600" dirty="0">
                <a:latin typeface="Tw Cen MT" panose="020B0602020104020603" pitchFamily="34" charset="77"/>
              </a:rPr>
            </a:br>
            <a:r>
              <a:rPr lang="en-US" sz="1600" dirty="0">
                <a:solidFill>
                  <a:schemeClr val="bg1"/>
                </a:solidFill>
                <a:latin typeface="Tw Cen MT"/>
                <a:cs typeface="Arial"/>
              </a:rPr>
              <a:t>If you have suggestions or comments, please contact Ryan Shea at rshea@rmi.org</a:t>
            </a:r>
            <a:endParaRPr lang="en-US" sz="1600" b="0" dirty="0">
              <a:solidFill>
                <a:schemeClr val="bg1"/>
              </a:solidFill>
              <a:latin typeface="Tw Cen MT"/>
              <a:cs typeface="Arial"/>
            </a:endParaRPr>
          </a:p>
        </p:txBody>
      </p:sp>
      <p:grpSp>
        <p:nvGrpSpPr>
          <p:cNvPr id="18" name="Group 17">
            <a:extLst>
              <a:ext uri="{FF2B5EF4-FFF2-40B4-BE49-F238E27FC236}">
                <a16:creationId xmlns:a16="http://schemas.microsoft.com/office/drawing/2014/main" id="{D1CEF6AA-3E7C-EA4D-9D68-E2C340B78823}"/>
              </a:ext>
            </a:extLst>
          </p:cNvPr>
          <p:cNvGrpSpPr/>
          <p:nvPr/>
        </p:nvGrpSpPr>
        <p:grpSpPr>
          <a:xfrm>
            <a:off x="7660257" y="3666227"/>
            <a:ext cx="4330822" cy="4736114"/>
            <a:chOff x="7018622" y="2325757"/>
            <a:chExt cx="4238405" cy="4762307"/>
          </a:xfrm>
        </p:grpSpPr>
        <p:pic>
          <p:nvPicPr>
            <p:cNvPr id="15" name="Picture 14">
              <a:extLst>
                <a:ext uri="{FF2B5EF4-FFF2-40B4-BE49-F238E27FC236}">
                  <a16:creationId xmlns:a16="http://schemas.microsoft.com/office/drawing/2014/main" id="{4E123FCF-A9D5-EC49-9531-4940727EFF2E}"/>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614594" y="2325757"/>
              <a:ext cx="3642433" cy="4693135"/>
            </a:xfrm>
            <a:prstGeom prst="rect">
              <a:avLst/>
            </a:prstGeom>
          </p:spPr>
        </p:pic>
        <p:pic>
          <p:nvPicPr>
            <p:cNvPr id="16" name="Picture 15">
              <a:extLst>
                <a:ext uri="{FF2B5EF4-FFF2-40B4-BE49-F238E27FC236}">
                  <a16:creationId xmlns:a16="http://schemas.microsoft.com/office/drawing/2014/main" id="{B7D4A77D-A2FF-8641-B230-19D283C11FC3}"/>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7018622" y="3495039"/>
              <a:ext cx="2791275" cy="3593025"/>
            </a:xfrm>
            <a:prstGeom prst="rect">
              <a:avLst/>
            </a:prstGeom>
          </p:spPr>
        </p:pic>
      </p:grpSp>
      <p:sp>
        <p:nvSpPr>
          <p:cNvPr id="2" name="Rectangle 1">
            <a:extLst>
              <a:ext uri="{FF2B5EF4-FFF2-40B4-BE49-F238E27FC236}">
                <a16:creationId xmlns:a16="http://schemas.microsoft.com/office/drawing/2014/main" id="{137B2BBA-3888-461C-901C-8ACB54D3DBAA}"/>
              </a:ext>
            </a:extLst>
          </p:cNvPr>
          <p:cNvSpPr/>
          <p:nvPr/>
        </p:nvSpPr>
        <p:spPr>
          <a:xfrm>
            <a:off x="6317198" y="1368987"/>
            <a:ext cx="527739" cy="318734"/>
          </a:xfrm>
          <a:prstGeom prst="rect">
            <a:avLst/>
          </a:prstGeom>
          <a:solidFill>
            <a:srgbClr val="C4CE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714104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5F322-9535-4CCD-A310-30CF11773B20}"/>
              </a:ext>
            </a:extLst>
          </p:cNvPr>
          <p:cNvSpPr>
            <a:spLocks noGrp="1"/>
          </p:cNvSpPr>
          <p:nvPr>
            <p:ph type="title"/>
          </p:nvPr>
        </p:nvSpPr>
        <p:spPr>
          <a:xfrm>
            <a:off x="367553" y="48501"/>
            <a:ext cx="11456894" cy="1325563"/>
          </a:xfrm>
        </p:spPr>
        <p:txBody>
          <a:bodyPr>
            <a:normAutofit fontScale="90000"/>
          </a:bodyPr>
          <a:lstStyle/>
          <a:p>
            <a:r>
              <a:rPr lang="en-US"/>
              <a:t>Electrify campaigns include many benefits potentially in line with your organization’s mission</a:t>
            </a:r>
          </a:p>
        </p:txBody>
      </p:sp>
      <p:sp>
        <p:nvSpPr>
          <p:cNvPr id="4" name="Slide Number Placeholder 3">
            <a:extLst>
              <a:ext uri="{FF2B5EF4-FFF2-40B4-BE49-F238E27FC236}">
                <a16:creationId xmlns:a16="http://schemas.microsoft.com/office/drawing/2014/main" id="{5E0C2939-EE0C-4541-9FD0-1E10BEC1CB9D}"/>
              </a:ext>
            </a:extLst>
          </p:cNvPr>
          <p:cNvSpPr>
            <a:spLocks noGrp="1"/>
          </p:cNvSpPr>
          <p:nvPr>
            <p:ph type="sldNum" sz="quarter" idx="12"/>
          </p:nvPr>
        </p:nvSpPr>
        <p:spPr/>
        <p:txBody>
          <a:bodyPr/>
          <a:lstStyle/>
          <a:p>
            <a:fld id="{E006F308-3FF6-3F4F-90C1-46C679519347}" type="slidenum">
              <a:rPr lang="en-US" smtClean="0"/>
              <a:t>10</a:t>
            </a:fld>
            <a:endParaRPr lang="en-US"/>
          </a:p>
        </p:txBody>
      </p:sp>
      <p:sp>
        <p:nvSpPr>
          <p:cNvPr id="41" name="TextBox 16">
            <a:extLst>
              <a:ext uri="{FF2B5EF4-FFF2-40B4-BE49-F238E27FC236}">
                <a16:creationId xmlns:a16="http://schemas.microsoft.com/office/drawing/2014/main" id="{D5D54AFD-EC83-460A-A46F-0ECD4C5AFA39}"/>
              </a:ext>
            </a:extLst>
          </p:cNvPr>
          <p:cNvSpPr txBox="1"/>
          <p:nvPr/>
        </p:nvSpPr>
        <p:spPr bwMode="gray">
          <a:xfrm>
            <a:off x="2790085" y="4826688"/>
            <a:ext cx="8856472" cy="816374"/>
          </a:xfrm>
          <a:prstGeom prst="rect">
            <a:avLst/>
          </a:prstGeom>
          <a:solidFill>
            <a:schemeClr val="tx2">
              <a:lumMod val="10000"/>
              <a:lumOff val="90000"/>
            </a:schemeClr>
          </a:solidFill>
        </p:spPr>
        <p:txBody>
          <a:bodyPr wrap="square" lIns="73152" tIns="0" rIns="73152" bIns="0" rtlCol="0" anchor="ctr" anchorCtr="0">
            <a:noAutofit/>
          </a:bodyPr>
          <a:lstStyle>
            <a:defPPr marR="0" lvl="0" algn="l" rtl="0">
              <a:lnSpc>
                <a:spcPct val="100000"/>
              </a:lnSpc>
              <a:spcBef>
                <a:spcPts val="0"/>
              </a:spcBef>
              <a:spcAft>
                <a:spcPts val="0"/>
              </a:spcAft>
              <a:defRPr/>
            </a:defPPr>
            <a:lvl1pPr>
              <a:defRPr sz="2400">
                <a:solidFill>
                  <a:srgbClr val="595959"/>
                </a:solidFill>
              </a:defRPr>
            </a:lvl1pPr>
          </a:lstStyle>
          <a:p>
            <a:pPr defTabSz="914400">
              <a:defRPr/>
            </a:pPr>
            <a:r>
              <a:rPr lang="en-US" sz="2000">
                <a:solidFill>
                  <a:schemeClr val="tx1"/>
                </a:solidFill>
                <a:ea typeface="Calibri" panose="020F0502020204030204" pitchFamily="34" charset="0"/>
                <a:cs typeface="Arial"/>
              </a:rPr>
              <a:t>Installing a heat pump can help prevent gas leaks and lower indoor CO levels, and improve local air quality</a:t>
            </a:r>
            <a:endParaRPr lang="en-US">
              <a:solidFill>
                <a:schemeClr val="tx1"/>
              </a:solidFill>
              <a:ea typeface="Calibri" panose="020F0502020204030204" pitchFamily="34" charset="0"/>
              <a:cs typeface="Arial"/>
            </a:endParaRPr>
          </a:p>
        </p:txBody>
      </p:sp>
      <p:sp>
        <p:nvSpPr>
          <p:cNvPr id="42" name="TextBox 16">
            <a:extLst>
              <a:ext uri="{FF2B5EF4-FFF2-40B4-BE49-F238E27FC236}">
                <a16:creationId xmlns:a16="http://schemas.microsoft.com/office/drawing/2014/main" id="{539F7A2C-2131-4193-814C-F77FE66D962A}"/>
              </a:ext>
            </a:extLst>
          </p:cNvPr>
          <p:cNvSpPr txBox="1"/>
          <p:nvPr/>
        </p:nvSpPr>
        <p:spPr bwMode="gray">
          <a:xfrm>
            <a:off x="2790085" y="2247258"/>
            <a:ext cx="8856472" cy="799965"/>
          </a:xfrm>
          <a:prstGeom prst="rect">
            <a:avLst/>
          </a:prstGeom>
          <a:solidFill>
            <a:schemeClr val="tx2">
              <a:lumMod val="10000"/>
              <a:lumOff val="90000"/>
            </a:schemeClr>
          </a:solidFill>
        </p:spPr>
        <p:txBody>
          <a:bodyPr wrap="square" lIns="73152" tIns="0" rIns="73152" bIns="0" rtlCol="0" anchor="ctr" anchorCtr="0">
            <a:noAutofit/>
          </a:bodyPr>
          <a:lstStyle>
            <a:defPPr marR="0" lvl="0" algn="l" rtl="0">
              <a:lnSpc>
                <a:spcPct val="100000"/>
              </a:lnSpc>
              <a:spcBef>
                <a:spcPts val="0"/>
              </a:spcBef>
              <a:spcAft>
                <a:spcPts val="0"/>
              </a:spcAft>
              <a:defRPr/>
            </a:defPPr>
            <a:lvl1pPr>
              <a:defRPr sz="2400">
                <a:solidFill>
                  <a:srgbClr val="595959"/>
                </a:solidFill>
              </a:defRPr>
            </a:lvl1pPr>
          </a:lstStyle>
          <a:p>
            <a:pPr defTabSz="914400">
              <a:defRPr/>
            </a:pPr>
            <a:r>
              <a:rPr lang="en-US" sz="2000">
                <a:solidFill>
                  <a:schemeClr val="tx1"/>
                </a:solidFill>
                <a:ea typeface="Calibri" panose="020F0502020204030204" pitchFamily="34" charset="0"/>
                <a:cs typeface="Arial" panose="020B0604020202020204" pitchFamily="34" charset="0"/>
              </a:rPr>
              <a:t>Building trust between the local government, HVAC contractors, and community members can lay the groundwork for future collaboration on electrification.</a:t>
            </a:r>
            <a:endParaRPr lang="en-US">
              <a:ea typeface="Calibri" panose="020F0502020204030204" pitchFamily="34" charset="0"/>
              <a:cs typeface="Arial" panose="020B0604020202020204" pitchFamily="34" charset="0"/>
            </a:endParaRPr>
          </a:p>
        </p:txBody>
      </p:sp>
      <p:grpSp>
        <p:nvGrpSpPr>
          <p:cNvPr id="11" name="Group 10">
            <a:extLst>
              <a:ext uri="{FF2B5EF4-FFF2-40B4-BE49-F238E27FC236}">
                <a16:creationId xmlns:a16="http://schemas.microsoft.com/office/drawing/2014/main" id="{9C25124F-CA66-4FF6-85D0-1C342070D909}"/>
              </a:ext>
            </a:extLst>
          </p:cNvPr>
          <p:cNvGrpSpPr/>
          <p:nvPr/>
        </p:nvGrpSpPr>
        <p:grpSpPr>
          <a:xfrm>
            <a:off x="733924" y="2249729"/>
            <a:ext cx="2044774" cy="796673"/>
            <a:chOff x="481256" y="2146686"/>
            <a:chExt cx="2044774" cy="796673"/>
          </a:xfrm>
        </p:grpSpPr>
        <p:sp>
          <p:nvSpPr>
            <p:cNvPr id="20" name="TextBox 19">
              <a:extLst>
                <a:ext uri="{FF2B5EF4-FFF2-40B4-BE49-F238E27FC236}">
                  <a16:creationId xmlns:a16="http://schemas.microsoft.com/office/drawing/2014/main" id="{8EA05E41-2915-4A53-9CA7-80AE1B9A4BFE}"/>
                </a:ext>
              </a:extLst>
            </p:cNvPr>
            <p:cNvSpPr txBox="1"/>
            <p:nvPr/>
          </p:nvSpPr>
          <p:spPr bwMode="gray">
            <a:xfrm>
              <a:off x="481256" y="2146686"/>
              <a:ext cx="2044774" cy="796673"/>
            </a:xfrm>
            <a:prstGeom prst="rect">
              <a:avLst/>
            </a:prstGeom>
            <a:solidFill>
              <a:schemeClr val="accent2"/>
            </a:solidFill>
          </p:spPr>
          <p:txBody>
            <a:bodyPr wrap="square" lIns="73152" tIns="0" rIns="73152" bIns="0" rtlCol="0" anchor="ctr" anchorCtr="0">
              <a:noAutofit/>
            </a:bodyPr>
            <a:lstStyle>
              <a:defPPr marR="0" lvl="0" algn="l" rtl="0">
                <a:lnSpc>
                  <a:spcPct val="100000"/>
                </a:lnSpc>
                <a:spcBef>
                  <a:spcPts val="0"/>
                </a:spcBef>
                <a:spcAft>
                  <a:spcPts val="0"/>
                </a:spcAft>
                <a:defRPr/>
              </a:defPPr>
              <a:lvl1pPr>
                <a:defRPr sz="2400" b="1">
                  <a:solidFill>
                    <a:schemeClr val="bg1"/>
                  </a:solidFill>
                </a:defRPr>
              </a:lvl1pPr>
            </a:lstStyle>
            <a:p>
              <a:r>
                <a:rPr lang="en-US" sz="1800">
                  <a:cs typeface="Arial" panose="020B0604020202020204" pitchFamily="34" charset="0"/>
                </a:rPr>
                <a:t>Build </a:t>
              </a:r>
              <a:br>
                <a:rPr lang="en-US" sz="1800">
                  <a:cs typeface="Arial" panose="020B0604020202020204" pitchFamily="34" charset="0"/>
                </a:rPr>
              </a:br>
              <a:r>
                <a:rPr lang="en-US" sz="1800">
                  <a:cs typeface="Arial" panose="020B0604020202020204" pitchFamily="34" charset="0"/>
                </a:rPr>
                <a:t>trust</a:t>
              </a:r>
            </a:p>
          </p:txBody>
        </p:sp>
        <p:pic>
          <p:nvPicPr>
            <p:cNvPr id="13" name="Graphic 12" descr="Handshake with solid fill">
              <a:extLst>
                <a:ext uri="{FF2B5EF4-FFF2-40B4-BE49-F238E27FC236}">
                  <a16:creationId xmlns:a16="http://schemas.microsoft.com/office/drawing/2014/main" id="{6DB5F2F8-D6B0-45D9-9326-4D9D0C86A19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585813" y="2219783"/>
              <a:ext cx="701636" cy="696853"/>
            </a:xfrm>
            <a:prstGeom prst="rect">
              <a:avLst/>
            </a:prstGeom>
          </p:spPr>
        </p:pic>
      </p:grpSp>
      <p:sp>
        <p:nvSpPr>
          <p:cNvPr id="45" name="TextBox 16">
            <a:extLst>
              <a:ext uri="{FF2B5EF4-FFF2-40B4-BE49-F238E27FC236}">
                <a16:creationId xmlns:a16="http://schemas.microsoft.com/office/drawing/2014/main" id="{80564EE4-5369-4DD8-B26F-C1F0876A9522}"/>
              </a:ext>
            </a:extLst>
          </p:cNvPr>
          <p:cNvSpPr txBox="1"/>
          <p:nvPr/>
        </p:nvSpPr>
        <p:spPr bwMode="gray">
          <a:xfrm>
            <a:off x="2790086" y="5696648"/>
            <a:ext cx="8856472" cy="824747"/>
          </a:xfrm>
          <a:prstGeom prst="rect">
            <a:avLst/>
          </a:prstGeom>
          <a:solidFill>
            <a:schemeClr val="tx2">
              <a:lumMod val="10000"/>
              <a:lumOff val="90000"/>
            </a:schemeClr>
          </a:solidFill>
        </p:spPr>
        <p:txBody>
          <a:bodyPr wrap="square" lIns="73152" tIns="0" rIns="73152" bIns="0" rtlCol="0" anchor="ctr" anchorCtr="0">
            <a:noAutofit/>
          </a:bodyPr>
          <a:lstStyle>
            <a:defPPr marR="0" lvl="0" algn="l" rtl="0">
              <a:lnSpc>
                <a:spcPct val="100000"/>
              </a:lnSpc>
              <a:spcBef>
                <a:spcPts val="0"/>
              </a:spcBef>
              <a:spcAft>
                <a:spcPts val="0"/>
              </a:spcAft>
              <a:defRPr/>
            </a:defPPr>
            <a:lvl1pPr>
              <a:defRPr sz="2400">
                <a:solidFill>
                  <a:srgbClr val="595959"/>
                </a:solidFill>
              </a:defRPr>
            </a:lvl1pPr>
          </a:lstStyle>
          <a:p>
            <a:pPr defTabSz="914400">
              <a:defRPr/>
            </a:pPr>
            <a:r>
              <a:rPr lang="en-US" sz="2000">
                <a:solidFill>
                  <a:schemeClr val="tx1"/>
                </a:solidFill>
                <a:ea typeface="Calibri" panose="020F0502020204030204" pitchFamily="34" charset="0"/>
                <a:cs typeface="Arial" panose="020B0604020202020204" pitchFamily="34" charset="0"/>
              </a:rPr>
              <a:t>Heat pumps can lower energy bills for residents with electric resistance, fuel oil, or propane heating systems, and in some cases natural gas systems</a:t>
            </a:r>
          </a:p>
        </p:txBody>
      </p:sp>
      <p:sp>
        <p:nvSpPr>
          <p:cNvPr id="33" name="TextBox 32">
            <a:extLst>
              <a:ext uri="{FF2B5EF4-FFF2-40B4-BE49-F238E27FC236}">
                <a16:creationId xmlns:a16="http://schemas.microsoft.com/office/drawing/2014/main" id="{3F52C4B6-A370-4C8B-9196-2EB51A9D4CB7}"/>
              </a:ext>
            </a:extLst>
          </p:cNvPr>
          <p:cNvSpPr txBox="1"/>
          <p:nvPr/>
        </p:nvSpPr>
        <p:spPr bwMode="gray">
          <a:xfrm>
            <a:off x="2790085" y="3954360"/>
            <a:ext cx="8856472" cy="818742"/>
          </a:xfrm>
          <a:prstGeom prst="rect">
            <a:avLst/>
          </a:prstGeom>
          <a:solidFill>
            <a:schemeClr val="tx2">
              <a:lumMod val="10000"/>
              <a:lumOff val="90000"/>
            </a:schemeClr>
          </a:solidFill>
        </p:spPr>
        <p:txBody>
          <a:bodyPr wrap="square" lIns="73152" tIns="0" rIns="73152" bIns="0" rtlCol="0" anchor="ctr" anchorCtr="0">
            <a:noAutofit/>
          </a:bodyPr>
          <a:lstStyle>
            <a:defPPr marR="0" lvl="0" algn="l" rtl="0">
              <a:lnSpc>
                <a:spcPct val="100000"/>
              </a:lnSpc>
              <a:spcBef>
                <a:spcPts val="0"/>
              </a:spcBef>
              <a:spcAft>
                <a:spcPts val="0"/>
              </a:spcAft>
              <a:defRPr/>
            </a:defPPr>
            <a:lvl1pPr>
              <a:defRPr sz="2400">
                <a:solidFill>
                  <a:srgbClr val="595959"/>
                </a:solidFill>
              </a:defRPr>
            </a:lvl1pPr>
          </a:lstStyle>
          <a:p>
            <a:pPr lvl="0" defTabSz="914400">
              <a:defRPr/>
            </a:pPr>
            <a:r>
              <a:rPr lang="en-US" sz="2000">
                <a:solidFill>
                  <a:schemeClr val="tx1"/>
                </a:solidFill>
                <a:ea typeface="Calibri" panose="020F0502020204030204" pitchFamily="34" charset="0"/>
                <a:cs typeface="Arial" panose="020B0604020202020204" pitchFamily="34" charset="0"/>
              </a:rPr>
              <a:t>The expansion of demand for heat pumps created by Electrify campaigns may create clean energy employment opportunities. </a:t>
            </a:r>
          </a:p>
        </p:txBody>
      </p:sp>
      <p:sp>
        <p:nvSpPr>
          <p:cNvPr id="30" name="TextBox 16">
            <a:extLst>
              <a:ext uri="{FF2B5EF4-FFF2-40B4-BE49-F238E27FC236}">
                <a16:creationId xmlns:a16="http://schemas.microsoft.com/office/drawing/2014/main" id="{4068571C-18FA-45CC-A968-09A41B49EB21}"/>
              </a:ext>
            </a:extLst>
          </p:cNvPr>
          <p:cNvSpPr txBox="1"/>
          <p:nvPr/>
        </p:nvSpPr>
        <p:spPr bwMode="gray">
          <a:xfrm>
            <a:off x="2790094" y="1393707"/>
            <a:ext cx="8856471" cy="799965"/>
          </a:xfrm>
          <a:prstGeom prst="rect">
            <a:avLst/>
          </a:prstGeom>
          <a:solidFill>
            <a:schemeClr val="tx2">
              <a:lumMod val="10000"/>
              <a:lumOff val="90000"/>
            </a:schemeClr>
          </a:solidFill>
        </p:spPr>
        <p:txBody>
          <a:bodyPr wrap="square" lIns="73152" tIns="0" rIns="73152" bIns="0" rtlCol="0" anchor="ctr" anchorCtr="0">
            <a:noAutofit/>
          </a:bodyPr>
          <a:lstStyle>
            <a:defPPr marR="0" lvl="0" algn="l" rtl="0">
              <a:lnSpc>
                <a:spcPct val="100000"/>
              </a:lnSpc>
              <a:spcBef>
                <a:spcPts val="0"/>
              </a:spcBef>
              <a:spcAft>
                <a:spcPts val="0"/>
              </a:spcAft>
              <a:defRPr/>
            </a:defPPr>
            <a:lvl1pPr>
              <a:defRPr sz="2400">
                <a:solidFill>
                  <a:srgbClr val="595959"/>
                </a:solidFill>
              </a:defRPr>
            </a:lvl1pPr>
          </a:lstStyle>
          <a:p>
            <a:pPr lvl="0" defTabSz="914400">
              <a:defRPr/>
            </a:pPr>
            <a:r>
              <a:rPr lang="en-US" sz="2000">
                <a:solidFill>
                  <a:schemeClr val="tx1"/>
                </a:solidFill>
                <a:ea typeface="Calibri" panose="020F0502020204030204" pitchFamily="34" charset="0"/>
                <a:cs typeface="Arial" panose="020B0604020202020204" pitchFamily="34" charset="0"/>
              </a:rPr>
              <a:t>Heat pump education enables individuals to make sound decisions about their home energy upgrades but creates new heat pump educators throughout the community</a:t>
            </a:r>
            <a:r>
              <a:rPr lang="en-US">
                <a:ea typeface="Calibri" panose="020F0502020204030204" pitchFamily="34" charset="0"/>
                <a:cs typeface="Arial" panose="020B0604020202020204" pitchFamily="34" charset="0"/>
              </a:rPr>
              <a:t>. </a:t>
            </a:r>
          </a:p>
        </p:txBody>
      </p:sp>
      <p:grpSp>
        <p:nvGrpSpPr>
          <p:cNvPr id="10" name="Group 9">
            <a:extLst>
              <a:ext uri="{FF2B5EF4-FFF2-40B4-BE49-F238E27FC236}">
                <a16:creationId xmlns:a16="http://schemas.microsoft.com/office/drawing/2014/main" id="{BD3A344D-FC22-4F9C-83EF-A4B05D1385AC}"/>
              </a:ext>
            </a:extLst>
          </p:cNvPr>
          <p:cNvGrpSpPr/>
          <p:nvPr/>
        </p:nvGrpSpPr>
        <p:grpSpPr>
          <a:xfrm>
            <a:off x="733923" y="1395519"/>
            <a:ext cx="2044775" cy="799752"/>
            <a:chOff x="481255" y="1311295"/>
            <a:chExt cx="2044775" cy="799752"/>
          </a:xfrm>
        </p:grpSpPr>
        <p:sp>
          <p:nvSpPr>
            <p:cNvPr id="18" name="TextBox 17">
              <a:extLst>
                <a:ext uri="{FF2B5EF4-FFF2-40B4-BE49-F238E27FC236}">
                  <a16:creationId xmlns:a16="http://schemas.microsoft.com/office/drawing/2014/main" id="{EABF93B0-BDCE-4286-AF83-1D92C9F14433}"/>
                </a:ext>
              </a:extLst>
            </p:cNvPr>
            <p:cNvSpPr txBox="1"/>
            <p:nvPr/>
          </p:nvSpPr>
          <p:spPr bwMode="gray">
            <a:xfrm>
              <a:off x="481255" y="1311295"/>
              <a:ext cx="2044775" cy="799752"/>
            </a:xfrm>
            <a:prstGeom prst="rect">
              <a:avLst/>
            </a:prstGeom>
            <a:solidFill>
              <a:schemeClr val="accent2"/>
            </a:solidFill>
          </p:spPr>
          <p:txBody>
            <a:bodyPr wrap="square" lIns="73152" tIns="0" rIns="73152" bIns="0" rtlCol="0" anchor="ctr" anchorCtr="0">
              <a:noAutofit/>
            </a:bodyPr>
            <a:lstStyle>
              <a:defPPr marR="0" lvl="0" algn="l" rtl="0">
                <a:lnSpc>
                  <a:spcPct val="100000"/>
                </a:lnSpc>
                <a:spcBef>
                  <a:spcPts val="0"/>
                </a:spcBef>
                <a:spcAft>
                  <a:spcPts val="0"/>
                </a:spcAft>
                <a:defRPr/>
              </a:defPPr>
              <a:lvl1pPr>
                <a:defRPr sz="2400" b="1">
                  <a:solidFill>
                    <a:schemeClr val="bg1"/>
                  </a:solidFill>
                </a:defRPr>
              </a:lvl1pPr>
            </a:lstStyle>
            <a:p>
              <a:r>
                <a:rPr lang="en-US" sz="1800">
                  <a:cs typeface="Arial" panose="020B0604020202020204" pitchFamily="34" charset="0"/>
                </a:rPr>
                <a:t>Educate </a:t>
              </a:r>
              <a:br>
                <a:rPr lang="en-US" sz="1800">
                  <a:cs typeface="Arial" panose="020B0604020202020204" pitchFamily="34" charset="0"/>
                </a:rPr>
              </a:br>
              <a:r>
                <a:rPr lang="en-US" sz="1800">
                  <a:cs typeface="Arial" panose="020B0604020202020204" pitchFamily="34" charset="0"/>
                </a:rPr>
                <a:t>residents</a:t>
              </a:r>
            </a:p>
          </p:txBody>
        </p:sp>
        <p:pic>
          <p:nvPicPr>
            <p:cNvPr id="9" name="Graphic 8" descr="Classroom with solid fill">
              <a:extLst>
                <a:ext uri="{FF2B5EF4-FFF2-40B4-BE49-F238E27FC236}">
                  <a16:creationId xmlns:a16="http://schemas.microsoft.com/office/drawing/2014/main" id="{70FB7239-E4AB-481E-B712-6AEB964E7A9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608287" y="1378370"/>
              <a:ext cx="701636" cy="696853"/>
            </a:xfrm>
            <a:prstGeom prst="rect">
              <a:avLst/>
            </a:prstGeom>
          </p:spPr>
        </p:pic>
      </p:grpSp>
      <p:sp>
        <p:nvSpPr>
          <p:cNvPr id="44" name="Rounded Rectangle 2">
            <a:extLst>
              <a:ext uri="{FF2B5EF4-FFF2-40B4-BE49-F238E27FC236}">
                <a16:creationId xmlns:a16="http://schemas.microsoft.com/office/drawing/2014/main" id="{BE6811F1-5008-4B2A-AD99-3DC2A428EC9B}"/>
              </a:ext>
            </a:extLst>
          </p:cNvPr>
          <p:cNvSpPr/>
          <p:nvPr/>
        </p:nvSpPr>
        <p:spPr>
          <a:xfrm>
            <a:off x="9220434" y="191241"/>
            <a:ext cx="2897352" cy="1869521"/>
          </a:xfrm>
          <a:prstGeom prst="roundRect">
            <a:avLst/>
          </a:prstGeom>
          <a:solidFill>
            <a:schemeClr val="bg1">
              <a:lumMod val="50000"/>
            </a:schemeClr>
          </a:solidFill>
          <a:ln w="508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sng"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t>Instructions:</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kumimoji="0" lang="en-US" sz="120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t>Edit the benefits points with </a:t>
            </a:r>
            <a:r>
              <a:rPr kumimoji="0" lang="en-US" sz="1200" b="1"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t>aspects t</a:t>
            </a:r>
            <a:r>
              <a:rPr kumimoji="0" lang="en-US" sz="1200" b="1"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t>hat relate to the mission or priority </a:t>
            </a:r>
            <a:r>
              <a:rPr kumimoji="0" lang="en-US" sz="120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t>of the group you are speaking to. </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kumimoji="0" lang="en-US" sz="120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t>Update the icons at the top as necessary to match with your selected bullet point.</a:t>
            </a:r>
          </a:p>
        </p:txBody>
      </p:sp>
      <p:sp>
        <p:nvSpPr>
          <p:cNvPr id="40" name="TextBox 16">
            <a:extLst>
              <a:ext uri="{FF2B5EF4-FFF2-40B4-BE49-F238E27FC236}">
                <a16:creationId xmlns:a16="http://schemas.microsoft.com/office/drawing/2014/main" id="{08D5F47E-D0E5-4032-9A6B-937F3118139D}"/>
              </a:ext>
            </a:extLst>
          </p:cNvPr>
          <p:cNvSpPr txBox="1"/>
          <p:nvPr/>
        </p:nvSpPr>
        <p:spPr bwMode="gray">
          <a:xfrm>
            <a:off x="2790085" y="3100809"/>
            <a:ext cx="8856472" cy="799965"/>
          </a:xfrm>
          <a:prstGeom prst="rect">
            <a:avLst/>
          </a:prstGeom>
          <a:solidFill>
            <a:schemeClr val="tx2">
              <a:lumMod val="10000"/>
              <a:lumOff val="90000"/>
            </a:schemeClr>
          </a:solidFill>
        </p:spPr>
        <p:txBody>
          <a:bodyPr wrap="square" lIns="73152" tIns="0" rIns="73152" bIns="0" rtlCol="0" anchor="ctr" anchorCtr="0">
            <a:noAutofit/>
          </a:bodyPr>
          <a:lstStyle>
            <a:defPPr marR="0" lvl="0" algn="l" rtl="0">
              <a:lnSpc>
                <a:spcPct val="100000"/>
              </a:lnSpc>
              <a:spcBef>
                <a:spcPts val="0"/>
              </a:spcBef>
              <a:spcAft>
                <a:spcPts val="0"/>
              </a:spcAft>
              <a:defRPr/>
            </a:defPPr>
            <a:lvl1pPr>
              <a:defRPr sz="2400">
                <a:solidFill>
                  <a:srgbClr val="595959"/>
                </a:solidFill>
              </a:defRPr>
            </a:lvl1pPr>
          </a:lstStyle>
          <a:p>
            <a:pPr defTabSz="914400">
              <a:defRPr/>
            </a:pPr>
            <a:r>
              <a:rPr lang="en-US" sz="2000">
                <a:solidFill>
                  <a:schemeClr val="tx1"/>
                </a:solidFill>
                <a:ea typeface="Calibri" panose="020F0502020204030204" pitchFamily="34" charset="0"/>
                <a:cs typeface="Arial" panose="020B0604020202020204" pitchFamily="34" charset="0"/>
              </a:rPr>
              <a:t>Developing heat pump expertise within CBOs can create broader leadership and engagement in future beneficial electrification-related programs and policies</a:t>
            </a:r>
            <a:endParaRPr lang="en-US">
              <a:ea typeface="Calibri" panose="020F0502020204030204" pitchFamily="34" charset="0"/>
              <a:cs typeface="Arial" panose="020B0604020202020204" pitchFamily="34" charset="0"/>
            </a:endParaRPr>
          </a:p>
        </p:txBody>
      </p:sp>
      <p:grpSp>
        <p:nvGrpSpPr>
          <p:cNvPr id="12" name="Group 11">
            <a:extLst>
              <a:ext uri="{FF2B5EF4-FFF2-40B4-BE49-F238E27FC236}">
                <a16:creationId xmlns:a16="http://schemas.microsoft.com/office/drawing/2014/main" id="{0E3FFF59-89A9-4A76-9F93-AC5E0A5DD1A4}"/>
              </a:ext>
            </a:extLst>
          </p:cNvPr>
          <p:cNvGrpSpPr/>
          <p:nvPr/>
        </p:nvGrpSpPr>
        <p:grpSpPr>
          <a:xfrm>
            <a:off x="733924" y="3100860"/>
            <a:ext cx="2044774" cy="796673"/>
            <a:chOff x="481256" y="2973740"/>
            <a:chExt cx="2044774" cy="796673"/>
          </a:xfrm>
        </p:grpSpPr>
        <p:sp>
          <p:nvSpPr>
            <p:cNvPr id="43" name="TextBox 42">
              <a:extLst>
                <a:ext uri="{FF2B5EF4-FFF2-40B4-BE49-F238E27FC236}">
                  <a16:creationId xmlns:a16="http://schemas.microsoft.com/office/drawing/2014/main" id="{ED05140B-AC04-4A13-A34D-F9755CBFF7EB}"/>
                </a:ext>
              </a:extLst>
            </p:cNvPr>
            <p:cNvSpPr txBox="1"/>
            <p:nvPr/>
          </p:nvSpPr>
          <p:spPr bwMode="gray">
            <a:xfrm>
              <a:off x="481256" y="2973740"/>
              <a:ext cx="2044774" cy="796673"/>
            </a:xfrm>
            <a:prstGeom prst="rect">
              <a:avLst/>
            </a:prstGeom>
            <a:solidFill>
              <a:schemeClr val="accent2"/>
            </a:solidFill>
          </p:spPr>
          <p:txBody>
            <a:bodyPr wrap="square" lIns="73152" tIns="0" rIns="73152" bIns="0" rtlCol="0" anchor="ctr" anchorCtr="0">
              <a:noAutofit/>
            </a:bodyPr>
            <a:lstStyle>
              <a:defPPr marR="0" lvl="0" algn="l" rtl="0">
                <a:lnSpc>
                  <a:spcPct val="100000"/>
                </a:lnSpc>
                <a:spcBef>
                  <a:spcPts val="0"/>
                </a:spcBef>
                <a:spcAft>
                  <a:spcPts val="0"/>
                </a:spcAft>
                <a:defRPr/>
              </a:defPPr>
              <a:lvl1pPr>
                <a:defRPr sz="2400" b="1">
                  <a:solidFill>
                    <a:schemeClr val="bg1"/>
                  </a:solidFill>
                </a:defRPr>
              </a:lvl1pPr>
            </a:lstStyle>
            <a:p>
              <a:r>
                <a:rPr lang="en-US" sz="1800">
                  <a:cs typeface="Arial" panose="020B0604020202020204" pitchFamily="34" charset="0"/>
                </a:rPr>
                <a:t>Building</a:t>
              </a:r>
              <a:br>
                <a:rPr lang="en-US" sz="1800">
                  <a:cs typeface="Arial" panose="020B0604020202020204" pitchFamily="34" charset="0"/>
                </a:rPr>
              </a:br>
              <a:r>
                <a:rPr lang="en-US" sz="1800">
                  <a:cs typeface="Arial" panose="020B0604020202020204" pitchFamily="34" charset="0"/>
                </a:rPr>
                <a:t>community</a:t>
              </a:r>
              <a:br>
                <a:rPr lang="en-US" sz="1800">
                  <a:cs typeface="Arial" panose="020B0604020202020204" pitchFamily="34" charset="0"/>
                </a:rPr>
              </a:br>
              <a:r>
                <a:rPr lang="en-US" sz="1800">
                  <a:cs typeface="Arial" panose="020B0604020202020204" pitchFamily="34" charset="0"/>
                </a:rPr>
                <a:t>capacity</a:t>
              </a:r>
            </a:p>
          </p:txBody>
        </p:sp>
        <p:pic>
          <p:nvPicPr>
            <p:cNvPr id="8" name="Graphic 7" descr="Scientific Thought with solid fill">
              <a:extLst>
                <a:ext uri="{FF2B5EF4-FFF2-40B4-BE49-F238E27FC236}">
                  <a16:creationId xmlns:a16="http://schemas.microsoft.com/office/drawing/2014/main" id="{F497AE53-C092-4AEA-9054-6DA6CCDA30D8}"/>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656921" y="3019611"/>
              <a:ext cx="701636" cy="701636"/>
            </a:xfrm>
            <a:prstGeom prst="rect">
              <a:avLst/>
            </a:prstGeom>
          </p:spPr>
        </p:pic>
      </p:grpSp>
      <p:grpSp>
        <p:nvGrpSpPr>
          <p:cNvPr id="14" name="Group 13">
            <a:extLst>
              <a:ext uri="{FF2B5EF4-FFF2-40B4-BE49-F238E27FC236}">
                <a16:creationId xmlns:a16="http://schemas.microsoft.com/office/drawing/2014/main" id="{7703EF61-A4DD-44A0-B505-614B3CDAC74A}"/>
              </a:ext>
            </a:extLst>
          </p:cNvPr>
          <p:cNvGrpSpPr/>
          <p:nvPr/>
        </p:nvGrpSpPr>
        <p:grpSpPr>
          <a:xfrm>
            <a:off x="733923" y="3951991"/>
            <a:ext cx="2044775" cy="817546"/>
            <a:chOff x="481255" y="3845855"/>
            <a:chExt cx="2044775" cy="817546"/>
          </a:xfrm>
        </p:grpSpPr>
        <p:sp>
          <p:nvSpPr>
            <p:cNvPr id="17" name="TextBox 16">
              <a:extLst>
                <a:ext uri="{FF2B5EF4-FFF2-40B4-BE49-F238E27FC236}">
                  <a16:creationId xmlns:a16="http://schemas.microsoft.com/office/drawing/2014/main" id="{B7C69114-2AA4-4A3B-86DB-B2FB772934B3}"/>
                </a:ext>
              </a:extLst>
            </p:cNvPr>
            <p:cNvSpPr txBox="1"/>
            <p:nvPr/>
          </p:nvSpPr>
          <p:spPr bwMode="gray">
            <a:xfrm>
              <a:off x="481255" y="3845855"/>
              <a:ext cx="2044775" cy="817546"/>
            </a:xfrm>
            <a:prstGeom prst="rect">
              <a:avLst/>
            </a:prstGeom>
            <a:solidFill>
              <a:schemeClr val="accent2"/>
            </a:solidFill>
          </p:spPr>
          <p:txBody>
            <a:bodyPr wrap="square" lIns="73152" tIns="0" rIns="73152" bIns="0" rtlCol="0" anchor="ctr" anchorCtr="0">
              <a:noAutofit/>
            </a:bodyPr>
            <a:lstStyle>
              <a:defPPr marR="0" lvl="0" algn="l" rtl="0">
                <a:lnSpc>
                  <a:spcPct val="100000"/>
                </a:lnSpc>
                <a:spcBef>
                  <a:spcPts val="0"/>
                </a:spcBef>
                <a:spcAft>
                  <a:spcPts val="0"/>
                </a:spcAft>
                <a:defRPr/>
              </a:defPPr>
              <a:lvl1pPr>
                <a:defRPr sz="2400" b="1">
                  <a:solidFill>
                    <a:schemeClr val="bg1"/>
                  </a:solidFill>
                </a:defRPr>
              </a:lvl1pPr>
            </a:lstStyle>
            <a:p>
              <a:r>
                <a:rPr lang="en-US" sz="1800">
                  <a:cs typeface="Arial" panose="020B0604020202020204" pitchFamily="34" charset="0"/>
                </a:rPr>
                <a:t>Encourage </a:t>
              </a:r>
              <a:br>
                <a:rPr lang="en-US" sz="1800">
                  <a:cs typeface="Arial" panose="020B0604020202020204" pitchFamily="34" charset="0"/>
                </a:rPr>
              </a:br>
              <a:r>
                <a:rPr lang="en-US" sz="1800">
                  <a:cs typeface="Arial" panose="020B0604020202020204" pitchFamily="34" charset="0"/>
                </a:rPr>
                <a:t>job </a:t>
              </a:r>
              <a:br>
                <a:rPr lang="en-US" sz="1800">
                  <a:cs typeface="Arial" panose="020B0604020202020204" pitchFamily="34" charset="0"/>
                </a:rPr>
              </a:br>
              <a:r>
                <a:rPr lang="en-US" sz="1800">
                  <a:cs typeface="Arial" panose="020B0604020202020204" pitchFamily="34" charset="0"/>
                </a:rPr>
                <a:t>creation</a:t>
              </a:r>
            </a:p>
          </p:txBody>
        </p:sp>
        <p:pic>
          <p:nvPicPr>
            <p:cNvPr id="47" name="Graphic 46" descr="Electrician female with solid fill">
              <a:extLst>
                <a:ext uri="{FF2B5EF4-FFF2-40B4-BE49-F238E27FC236}">
                  <a16:creationId xmlns:a16="http://schemas.microsoft.com/office/drawing/2014/main" id="{F58DAC4C-E000-4D28-8D67-0B801D592483}"/>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1679395" y="3892061"/>
              <a:ext cx="630528" cy="630528"/>
            </a:xfrm>
            <a:prstGeom prst="rect">
              <a:avLst/>
            </a:prstGeom>
          </p:spPr>
        </p:pic>
      </p:grpSp>
      <p:grpSp>
        <p:nvGrpSpPr>
          <p:cNvPr id="53" name="Group 52">
            <a:extLst>
              <a:ext uri="{FF2B5EF4-FFF2-40B4-BE49-F238E27FC236}">
                <a16:creationId xmlns:a16="http://schemas.microsoft.com/office/drawing/2014/main" id="{FBEAE4F7-A9CD-42A5-B00D-0F2F2F034E58}"/>
              </a:ext>
            </a:extLst>
          </p:cNvPr>
          <p:cNvGrpSpPr/>
          <p:nvPr/>
        </p:nvGrpSpPr>
        <p:grpSpPr>
          <a:xfrm>
            <a:off x="733925" y="4823995"/>
            <a:ext cx="2044773" cy="817874"/>
            <a:chOff x="733925" y="4739771"/>
            <a:chExt cx="2044773" cy="817874"/>
          </a:xfrm>
        </p:grpSpPr>
        <p:sp>
          <p:nvSpPr>
            <p:cNvPr id="19" name="TextBox 18">
              <a:extLst>
                <a:ext uri="{FF2B5EF4-FFF2-40B4-BE49-F238E27FC236}">
                  <a16:creationId xmlns:a16="http://schemas.microsoft.com/office/drawing/2014/main" id="{53E24B51-722F-4217-848E-0355A5C5CE0B}"/>
                </a:ext>
              </a:extLst>
            </p:cNvPr>
            <p:cNvSpPr txBox="1"/>
            <p:nvPr/>
          </p:nvSpPr>
          <p:spPr bwMode="gray">
            <a:xfrm>
              <a:off x="733925" y="4739771"/>
              <a:ext cx="2044773" cy="817874"/>
            </a:xfrm>
            <a:prstGeom prst="rect">
              <a:avLst/>
            </a:prstGeom>
            <a:solidFill>
              <a:schemeClr val="accent2"/>
            </a:solidFill>
          </p:spPr>
          <p:txBody>
            <a:bodyPr wrap="square" lIns="73152" tIns="0" rIns="73152" bIns="0" rtlCol="0" anchor="ctr" anchorCtr="0">
              <a:noAutofit/>
            </a:bodyPr>
            <a:lstStyle>
              <a:defPPr marR="0" lvl="0" algn="l" rtl="0">
                <a:lnSpc>
                  <a:spcPct val="100000"/>
                </a:lnSpc>
                <a:spcBef>
                  <a:spcPts val="0"/>
                </a:spcBef>
                <a:spcAft>
                  <a:spcPts val="0"/>
                </a:spcAft>
                <a:defRPr/>
              </a:defPPr>
              <a:lvl1pPr>
                <a:defRPr sz="2400" b="1">
                  <a:solidFill>
                    <a:schemeClr val="bg1"/>
                  </a:solidFill>
                </a:defRPr>
              </a:lvl1pPr>
            </a:lstStyle>
            <a:p>
              <a:r>
                <a:rPr lang="en-US" sz="1800">
                  <a:cs typeface="Arial" panose="020B0604020202020204" pitchFamily="34" charset="0"/>
                </a:rPr>
                <a:t>Improve </a:t>
              </a:r>
              <a:br>
                <a:rPr lang="en-US" sz="1800">
                  <a:cs typeface="Arial" panose="020B0604020202020204" pitchFamily="34" charset="0"/>
                </a:rPr>
              </a:br>
              <a:r>
                <a:rPr lang="en-US" sz="1800">
                  <a:cs typeface="Arial" panose="020B0604020202020204" pitchFamily="34" charset="0"/>
                </a:rPr>
                <a:t>health and </a:t>
              </a:r>
              <a:br>
                <a:rPr lang="en-US" sz="1800">
                  <a:cs typeface="Arial" panose="020B0604020202020204" pitchFamily="34" charset="0"/>
                </a:rPr>
              </a:br>
              <a:r>
                <a:rPr lang="en-US" sz="1800">
                  <a:cs typeface="Arial" panose="020B0604020202020204" pitchFamily="34" charset="0"/>
                </a:rPr>
                <a:t>safety</a:t>
              </a:r>
            </a:p>
          </p:txBody>
        </p:sp>
        <p:pic>
          <p:nvPicPr>
            <p:cNvPr id="52" name="Graphic 51" descr="Heart with pulse with solid fill">
              <a:extLst>
                <a:ext uri="{FF2B5EF4-FFF2-40B4-BE49-F238E27FC236}">
                  <a16:creationId xmlns:a16="http://schemas.microsoft.com/office/drawing/2014/main" id="{971B5780-9ABA-46B1-AC2C-F1BCFB14C8C1}"/>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1874035" y="4773961"/>
              <a:ext cx="772744" cy="772744"/>
            </a:xfrm>
            <a:prstGeom prst="rect">
              <a:avLst/>
            </a:prstGeom>
          </p:spPr>
        </p:pic>
      </p:grpSp>
      <p:grpSp>
        <p:nvGrpSpPr>
          <p:cNvPr id="56" name="Group 55">
            <a:extLst>
              <a:ext uri="{FF2B5EF4-FFF2-40B4-BE49-F238E27FC236}">
                <a16:creationId xmlns:a16="http://schemas.microsoft.com/office/drawing/2014/main" id="{033CAB9C-EF6A-4812-AD20-1ED42BACBC6E}"/>
              </a:ext>
            </a:extLst>
          </p:cNvPr>
          <p:cNvGrpSpPr/>
          <p:nvPr/>
        </p:nvGrpSpPr>
        <p:grpSpPr>
          <a:xfrm>
            <a:off x="733923" y="5696327"/>
            <a:ext cx="2044773" cy="817546"/>
            <a:chOff x="733923" y="5612103"/>
            <a:chExt cx="2044773" cy="817546"/>
          </a:xfrm>
        </p:grpSpPr>
        <p:sp>
          <p:nvSpPr>
            <p:cNvPr id="21" name="TextBox 20">
              <a:extLst>
                <a:ext uri="{FF2B5EF4-FFF2-40B4-BE49-F238E27FC236}">
                  <a16:creationId xmlns:a16="http://schemas.microsoft.com/office/drawing/2014/main" id="{4C092CDD-7255-4EB6-9578-F0D1C9316DBD}"/>
                </a:ext>
              </a:extLst>
            </p:cNvPr>
            <p:cNvSpPr txBox="1"/>
            <p:nvPr/>
          </p:nvSpPr>
          <p:spPr bwMode="gray">
            <a:xfrm>
              <a:off x="733923" y="5612103"/>
              <a:ext cx="2044773" cy="817546"/>
            </a:xfrm>
            <a:prstGeom prst="rect">
              <a:avLst/>
            </a:prstGeom>
            <a:solidFill>
              <a:schemeClr val="accent2"/>
            </a:solidFill>
          </p:spPr>
          <p:txBody>
            <a:bodyPr wrap="square" lIns="73152" tIns="0" rIns="73152" bIns="0" rtlCol="0" anchor="ctr" anchorCtr="0">
              <a:noAutofit/>
            </a:bodyPr>
            <a:lstStyle>
              <a:defPPr marR="0" lvl="0" algn="l" rtl="0">
                <a:lnSpc>
                  <a:spcPct val="100000"/>
                </a:lnSpc>
                <a:spcBef>
                  <a:spcPts val="0"/>
                </a:spcBef>
                <a:spcAft>
                  <a:spcPts val="0"/>
                </a:spcAft>
                <a:defRPr/>
              </a:defPPr>
              <a:lvl1pPr>
                <a:defRPr sz="2400" b="1">
                  <a:solidFill>
                    <a:schemeClr val="bg1"/>
                  </a:solidFill>
                </a:defRPr>
              </a:lvl1pPr>
            </a:lstStyle>
            <a:p>
              <a:r>
                <a:rPr lang="en-US" sz="1800">
                  <a:ea typeface="Calibri" panose="020F0502020204030204" pitchFamily="34" charset="0"/>
                  <a:cs typeface="Arial" panose="020B0604020202020204" pitchFamily="34" charset="0"/>
                </a:rPr>
                <a:t>Lower</a:t>
              </a:r>
              <a:br>
                <a:rPr lang="en-US" sz="1800">
                  <a:ea typeface="Calibri" panose="020F0502020204030204" pitchFamily="34" charset="0"/>
                  <a:cs typeface="Arial" panose="020B0604020202020204" pitchFamily="34" charset="0"/>
                </a:rPr>
              </a:br>
              <a:r>
                <a:rPr lang="en-US" sz="1800">
                  <a:ea typeface="Calibri" panose="020F0502020204030204" pitchFamily="34" charset="0"/>
                  <a:cs typeface="Arial" panose="020B0604020202020204" pitchFamily="34" charset="0"/>
                </a:rPr>
                <a:t>energy </a:t>
              </a:r>
              <a:br>
                <a:rPr lang="en-US" sz="1800">
                  <a:ea typeface="Calibri" panose="020F0502020204030204" pitchFamily="34" charset="0"/>
                  <a:cs typeface="Arial" panose="020B0604020202020204" pitchFamily="34" charset="0"/>
                </a:rPr>
              </a:br>
              <a:r>
                <a:rPr lang="en-US" sz="1800">
                  <a:ea typeface="Calibri" panose="020F0502020204030204" pitchFamily="34" charset="0"/>
                  <a:cs typeface="Arial" panose="020B0604020202020204" pitchFamily="34" charset="0"/>
                </a:rPr>
                <a:t>burden</a:t>
              </a:r>
              <a:endParaRPr lang="en-US" sz="1800">
                <a:cs typeface="Arial" panose="020B0604020202020204" pitchFamily="34" charset="0"/>
              </a:endParaRPr>
            </a:p>
          </p:txBody>
        </p:sp>
        <p:pic>
          <p:nvPicPr>
            <p:cNvPr id="55" name="Graphic 54" descr="Dollar with solid fill">
              <a:extLst>
                <a:ext uri="{FF2B5EF4-FFF2-40B4-BE49-F238E27FC236}">
                  <a16:creationId xmlns:a16="http://schemas.microsoft.com/office/drawing/2014/main" id="{5E60FB4B-1DB3-419D-A433-B5A34BF9E58B}"/>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1909589" y="5645820"/>
              <a:ext cx="688556" cy="688556"/>
            </a:xfrm>
            <a:prstGeom prst="rect">
              <a:avLst/>
            </a:prstGeom>
          </p:spPr>
        </p:pic>
      </p:grpSp>
    </p:spTree>
    <p:extLst>
      <p:ext uri="{BB962C8B-B14F-4D97-AF65-F5344CB8AC3E}">
        <p14:creationId xmlns:p14="http://schemas.microsoft.com/office/powerpoint/2010/main" val="38100451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0BEF0-11AE-4B08-ABE9-82E4F93D4DB8}"/>
              </a:ext>
            </a:extLst>
          </p:cNvPr>
          <p:cNvSpPr>
            <a:spLocks noGrp="1"/>
          </p:cNvSpPr>
          <p:nvPr>
            <p:ph type="title"/>
          </p:nvPr>
        </p:nvSpPr>
        <p:spPr>
          <a:xfrm>
            <a:off x="323571" y="227547"/>
            <a:ext cx="11456894" cy="1325563"/>
          </a:xfrm>
        </p:spPr>
        <p:txBody>
          <a:bodyPr>
            <a:noAutofit/>
          </a:bodyPr>
          <a:lstStyle/>
          <a:p>
            <a:r>
              <a:rPr lang="en-US" sz="3400"/>
              <a:t>We are in the beginning of a </a:t>
            </a:r>
            <a:r>
              <a:rPr lang="en-US" sz="3400">
                <a:solidFill>
                  <a:srgbClr val="FFC000"/>
                </a:solidFill>
              </a:rPr>
              <a:t>[X-Y] </a:t>
            </a:r>
            <a:r>
              <a:rPr lang="en-US" sz="3400"/>
              <a:t>month process to prepare for launching our pilot campaign in </a:t>
            </a:r>
            <a:r>
              <a:rPr lang="en-US" sz="3400">
                <a:solidFill>
                  <a:srgbClr val="FFC000"/>
                </a:solidFill>
              </a:rPr>
              <a:t>[month]</a:t>
            </a:r>
          </a:p>
        </p:txBody>
      </p:sp>
      <p:pic>
        <p:nvPicPr>
          <p:cNvPr id="43" name="Graphic 42" descr="Construction worker female with solid fill">
            <a:extLst>
              <a:ext uri="{FF2B5EF4-FFF2-40B4-BE49-F238E27FC236}">
                <a16:creationId xmlns:a16="http://schemas.microsoft.com/office/drawing/2014/main" id="{DD0983EB-91BA-4637-9416-7FBD286E038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381625" y="1954338"/>
            <a:ext cx="914400" cy="914400"/>
          </a:xfrm>
          <a:prstGeom prst="rect">
            <a:avLst/>
          </a:prstGeom>
        </p:spPr>
      </p:pic>
      <p:cxnSp>
        <p:nvCxnSpPr>
          <p:cNvPr id="13" name="Straight Arrow Connector 12">
            <a:extLst>
              <a:ext uri="{FF2B5EF4-FFF2-40B4-BE49-F238E27FC236}">
                <a16:creationId xmlns:a16="http://schemas.microsoft.com/office/drawing/2014/main" id="{697F083B-2326-494D-9D4D-31F828D1BCB9}"/>
              </a:ext>
            </a:extLst>
          </p:cNvPr>
          <p:cNvCxnSpPr>
            <a:cxnSpLocks/>
          </p:cNvCxnSpPr>
          <p:nvPr/>
        </p:nvCxnSpPr>
        <p:spPr>
          <a:xfrm>
            <a:off x="886792" y="2081362"/>
            <a:ext cx="10330451" cy="0"/>
          </a:xfrm>
          <a:prstGeom prst="straightConnector1">
            <a:avLst/>
          </a:prstGeom>
          <a:ln w="57150">
            <a:solidFill>
              <a:srgbClr val="FFC000"/>
            </a:solidFill>
            <a:tailEnd type="triangle"/>
          </a:ln>
        </p:spPr>
        <p:style>
          <a:lnRef idx="1">
            <a:schemeClr val="accent1"/>
          </a:lnRef>
          <a:fillRef idx="0">
            <a:schemeClr val="accent1"/>
          </a:fillRef>
          <a:effectRef idx="0">
            <a:schemeClr val="accent1"/>
          </a:effectRef>
          <a:fontRef idx="minor">
            <a:schemeClr val="tx1"/>
          </a:fontRef>
        </p:style>
      </p:cxnSp>
      <p:sp>
        <p:nvSpPr>
          <p:cNvPr id="54" name="TextBox 53">
            <a:extLst>
              <a:ext uri="{FF2B5EF4-FFF2-40B4-BE49-F238E27FC236}">
                <a16:creationId xmlns:a16="http://schemas.microsoft.com/office/drawing/2014/main" id="{A1985700-2B27-4D84-B586-861D39B3F65B}"/>
              </a:ext>
            </a:extLst>
          </p:cNvPr>
          <p:cNvSpPr txBox="1"/>
          <p:nvPr/>
        </p:nvSpPr>
        <p:spPr>
          <a:xfrm>
            <a:off x="711940" y="2127191"/>
            <a:ext cx="98706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srgbClr val="FFC000"/>
                </a:solidFill>
                <a:effectLst/>
                <a:uLnTx/>
                <a:uFillTx/>
                <a:latin typeface="Arial" panose="020B0604020202020204" pitchFamily="34" charset="0"/>
                <a:ea typeface="+mn-ea"/>
                <a:cs typeface="Arial" panose="020B0604020202020204" pitchFamily="34" charset="0"/>
              </a:rPr>
              <a:t>[Start Month]</a:t>
            </a:r>
            <a:endParaRPr kumimoji="0" lang="en-US" sz="1400" b="1"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56" name="TextBox 55">
            <a:extLst>
              <a:ext uri="{FF2B5EF4-FFF2-40B4-BE49-F238E27FC236}">
                <a16:creationId xmlns:a16="http://schemas.microsoft.com/office/drawing/2014/main" id="{DBDEAE27-F005-4BC8-98C9-A2B943DD09F7}"/>
              </a:ext>
            </a:extLst>
          </p:cNvPr>
          <p:cNvSpPr txBox="1"/>
          <p:nvPr/>
        </p:nvSpPr>
        <p:spPr>
          <a:xfrm>
            <a:off x="10230183" y="2230604"/>
            <a:ext cx="98706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srgbClr val="FFC000"/>
                </a:solidFill>
                <a:effectLst/>
                <a:uLnTx/>
                <a:uFillTx/>
                <a:latin typeface="Arial" panose="020B0604020202020204" pitchFamily="34" charset="0"/>
                <a:ea typeface="+mn-ea"/>
                <a:cs typeface="Arial" panose="020B0604020202020204" pitchFamily="34" charset="0"/>
              </a:rPr>
              <a:t>[Launch Month]</a:t>
            </a:r>
            <a:endParaRPr kumimoji="0" lang="en-US" sz="1400" b="1"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50" name="Rounded Rectangle 2">
            <a:extLst>
              <a:ext uri="{FF2B5EF4-FFF2-40B4-BE49-F238E27FC236}">
                <a16:creationId xmlns:a16="http://schemas.microsoft.com/office/drawing/2014/main" id="{81207A98-66B1-4F0C-BB77-48EBDFDD45C0}"/>
              </a:ext>
            </a:extLst>
          </p:cNvPr>
          <p:cNvSpPr/>
          <p:nvPr/>
        </p:nvSpPr>
        <p:spPr>
          <a:xfrm>
            <a:off x="9764502" y="604853"/>
            <a:ext cx="2403370" cy="1289058"/>
          </a:xfrm>
          <a:prstGeom prst="roundRect">
            <a:avLst/>
          </a:prstGeom>
          <a:solidFill>
            <a:schemeClr val="bg1">
              <a:lumMod val="50000"/>
            </a:schemeClr>
          </a:solidFill>
          <a:ln w="508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sng"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t>Instructions:</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kumimoji="0" lang="en-US" sz="120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t>Edit the text in yellow to the timeline for your community’s campaign.</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a:solidFill>
                  <a:srgbClr val="FFFFFF"/>
                </a:solidFill>
                <a:latin typeface="Arial" panose="020B0604020202020204" pitchFamily="34" charset="0"/>
                <a:cs typeface="Arial" panose="020B0604020202020204" pitchFamily="34" charset="0"/>
              </a:rPr>
              <a:t>Read through and edit the speaker’s notes.</a:t>
            </a:r>
            <a:endParaRPr kumimoji="0" lang="en-US" sz="120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grpSp>
        <p:nvGrpSpPr>
          <p:cNvPr id="15" name="Group 14">
            <a:extLst>
              <a:ext uri="{FF2B5EF4-FFF2-40B4-BE49-F238E27FC236}">
                <a16:creationId xmlns:a16="http://schemas.microsoft.com/office/drawing/2014/main" id="{686ABD01-599A-449A-B2CD-742C79F4AD3C}"/>
              </a:ext>
            </a:extLst>
          </p:cNvPr>
          <p:cNvGrpSpPr/>
          <p:nvPr/>
        </p:nvGrpSpPr>
        <p:grpSpPr>
          <a:xfrm>
            <a:off x="7964487" y="2762967"/>
            <a:ext cx="1703906" cy="2604470"/>
            <a:chOff x="6444799" y="3144978"/>
            <a:chExt cx="1645920" cy="2354717"/>
          </a:xfrm>
        </p:grpSpPr>
        <p:grpSp>
          <p:nvGrpSpPr>
            <p:cNvPr id="29" name="Group 28">
              <a:extLst>
                <a:ext uri="{FF2B5EF4-FFF2-40B4-BE49-F238E27FC236}">
                  <a16:creationId xmlns:a16="http://schemas.microsoft.com/office/drawing/2014/main" id="{7FA5FA57-509A-4EC4-8635-B1C3F70D5E87}"/>
                </a:ext>
              </a:extLst>
            </p:cNvPr>
            <p:cNvGrpSpPr/>
            <p:nvPr/>
          </p:nvGrpSpPr>
          <p:grpSpPr>
            <a:xfrm>
              <a:off x="6444799" y="3144978"/>
              <a:ext cx="1645920" cy="2354717"/>
              <a:chOff x="517539" y="2354729"/>
              <a:chExt cx="1783080" cy="2189820"/>
            </a:xfrm>
          </p:grpSpPr>
          <p:sp>
            <p:nvSpPr>
              <p:cNvPr id="31" name="Chevron 23">
                <a:extLst>
                  <a:ext uri="{FF2B5EF4-FFF2-40B4-BE49-F238E27FC236}">
                    <a16:creationId xmlns:a16="http://schemas.microsoft.com/office/drawing/2014/main" id="{13D6678F-C6CC-4A9D-9AC5-4C32BAED081B}"/>
                  </a:ext>
                </a:extLst>
              </p:cNvPr>
              <p:cNvSpPr/>
              <p:nvPr/>
            </p:nvSpPr>
            <p:spPr>
              <a:xfrm>
                <a:off x="517539" y="2354729"/>
                <a:ext cx="1783080" cy="1053755"/>
              </a:xfrm>
              <a:prstGeom prst="chevron">
                <a:avLst>
                  <a:gd name="adj" fmla="val 33383"/>
                </a:avLst>
              </a:prstGeom>
              <a:solidFill>
                <a:srgbClr val="278D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3B63"/>
                  </a:solidFill>
                  <a:effectLst/>
                  <a:uLnTx/>
                  <a:uFillTx/>
                  <a:latin typeface="Calibri" panose="020F0502020204030204"/>
                  <a:ea typeface="+mn-ea"/>
                  <a:cs typeface="+mn-cs"/>
                </a:endParaRPr>
              </a:p>
            </p:txBody>
          </p:sp>
          <p:sp>
            <p:nvSpPr>
              <p:cNvPr id="32" name="TextBox 31">
                <a:extLst>
                  <a:ext uri="{FF2B5EF4-FFF2-40B4-BE49-F238E27FC236}">
                    <a16:creationId xmlns:a16="http://schemas.microsoft.com/office/drawing/2014/main" id="{3E44488C-B2EC-48FA-BDC1-1EB819972AA9}"/>
                  </a:ext>
                </a:extLst>
              </p:cNvPr>
              <p:cNvSpPr txBox="1"/>
              <p:nvPr/>
            </p:nvSpPr>
            <p:spPr>
              <a:xfrm>
                <a:off x="517539" y="3496504"/>
                <a:ext cx="1499477" cy="104804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Develop Campaign Outreach and Comms Strategy</a:t>
                </a:r>
              </a:p>
            </p:txBody>
          </p:sp>
        </p:grpSp>
        <p:pic>
          <p:nvPicPr>
            <p:cNvPr id="47" name="Graphic 46" descr="Marketing with solid fill">
              <a:extLst>
                <a:ext uri="{FF2B5EF4-FFF2-40B4-BE49-F238E27FC236}">
                  <a16:creationId xmlns:a16="http://schemas.microsoft.com/office/drawing/2014/main" id="{335A6119-8E11-429E-AF44-581A30E73A46}"/>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905672" y="3266418"/>
              <a:ext cx="914400" cy="914400"/>
            </a:xfrm>
            <a:prstGeom prst="rect">
              <a:avLst/>
            </a:prstGeom>
          </p:spPr>
        </p:pic>
      </p:grpSp>
      <p:grpSp>
        <p:nvGrpSpPr>
          <p:cNvPr id="3" name="Group 2">
            <a:extLst>
              <a:ext uri="{FF2B5EF4-FFF2-40B4-BE49-F238E27FC236}">
                <a16:creationId xmlns:a16="http://schemas.microsoft.com/office/drawing/2014/main" id="{B2FE2123-CADB-4465-9DD8-43CD02931FE2}"/>
              </a:ext>
            </a:extLst>
          </p:cNvPr>
          <p:cNvGrpSpPr/>
          <p:nvPr/>
        </p:nvGrpSpPr>
        <p:grpSpPr>
          <a:xfrm>
            <a:off x="1119746" y="2762969"/>
            <a:ext cx="1703906" cy="2142804"/>
            <a:chOff x="178611" y="2824605"/>
            <a:chExt cx="1833149" cy="1937322"/>
          </a:xfrm>
        </p:grpSpPr>
        <p:grpSp>
          <p:nvGrpSpPr>
            <p:cNvPr id="4" name="Group 3">
              <a:extLst>
                <a:ext uri="{FF2B5EF4-FFF2-40B4-BE49-F238E27FC236}">
                  <a16:creationId xmlns:a16="http://schemas.microsoft.com/office/drawing/2014/main" id="{FC807460-09A1-4AC5-B2F8-FD4DFFC8BF28}"/>
                </a:ext>
              </a:extLst>
            </p:cNvPr>
            <p:cNvGrpSpPr/>
            <p:nvPr/>
          </p:nvGrpSpPr>
          <p:grpSpPr>
            <a:xfrm>
              <a:off x="178611" y="2824605"/>
              <a:ext cx="1833149" cy="1937322"/>
              <a:chOff x="517539" y="2354729"/>
              <a:chExt cx="1783080" cy="1801655"/>
            </a:xfrm>
          </p:grpSpPr>
          <p:sp>
            <p:nvSpPr>
              <p:cNvPr id="6" name="Chevron 23">
                <a:extLst>
                  <a:ext uri="{FF2B5EF4-FFF2-40B4-BE49-F238E27FC236}">
                    <a16:creationId xmlns:a16="http://schemas.microsoft.com/office/drawing/2014/main" id="{9DCA60EC-362F-4776-AD12-5723D456C14F}"/>
                  </a:ext>
                </a:extLst>
              </p:cNvPr>
              <p:cNvSpPr/>
              <p:nvPr/>
            </p:nvSpPr>
            <p:spPr>
              <a:xfrm>
                <a:off x="517539" y="2354729"/>
                <a:ext cx="1783080" cy="1053755"/>
              </a:xfrm>
              <a:prstGeom prst="chevron">
                <a:avLst>
                  <a:gd name="adj" fmla="val 33383"/>
                </a:avLst>
              </a:prstGeom>
              <a:solidFill>
                <a:srgbClr val="003B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3B63"/>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127A0FF8-B591-4260-922B-AE192A4A6E01}"/>
                  </a:ext>
                </a:extLst>
              </p:cNvPr>
              <p:cNvSpPr txBox="1"/>
              <p:nvPr/>
            </p:nvSpPr>
            <p:spPr>
              <a:xfrm>
                <a:off x="517539" y="3496504"/>
                <a:ext cx="1499477" cy="65988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Identify Program Partners</a:t>
                </a:r>
              </a:p>
            </p:txBody>
          </p:sp>
        </p:grpSp>
        <p:pic>
          <p:nvPicPr>
            <p:cNvPr id="5" name="Graphic 4" descr="Meeting with solid fill">
              <a:extLst>
                <a:ext uri="{FF2B5EF4-FFF2-40B4-BE49-F238E27FC236}">
                  <a16:creationId xmlns:a16="http://schemas.microsoft.com/office/drawing/2014/main" id="{8B456F97-CF9A-4CC0-821E-2DCB3293B2A8}"/>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677443" y="2872690"/>
              <a:ext cx="940077" cy="983254"/>
            </a:xfrm>
            <a:prstGeom prst="rect">
              <a:avLst/>
            </a:prstGeom>
          </p:spPr>
        </p:pic>
      </p:grpSp>
      <p:grpSp>
        <p:nvGrpSpPr>
          <p:cNvPr id="8" name="Group 7">
            <a:extLst>
              <a:ext uri="{FF2B5EF4-FFF2-40B4-BE49-F238E27FC236}">
                <a16:creationId xmlns:a16="http://schemas.microsoft.com/office/drawing/2014/main" id="{EB6BEF92-A731-4EEE-841B-CA8BC659A5DF}"/>
              </a:ext>
            </a:extLst>
          </p:cNvPr>
          <p:cNvGrpSpPr/>
          <p:nvPr/>
        </p:nvGrpSpPr>
        <p:grpSpPr>
          <a:xfrm>
            <a:off x="2813558" y="2762971"/>
            <a:ext cx="1703906" cy="2373637"/>
            <a:chOff x="1874877" y="3144981"/>
            <a:chExt cx="1645920" cy="2146019"/>
          </a:xfrm>
        </p:grpSpPr>
        <p:grpSp>
          <p:nvGrpSpPr>
            <p:cNvPr id="9" name="Group 8">
              <a:extLst>
                <a:ext uri="{FF2B5EF4-FFF2-40B4-BE49-F238E27FC236}">
                  <a16:creationId xmlns:a16="http://schemas.microsoft.com/office/drawing/2014/main" id="{EEAF5772-489F-44E9-9770-8E8283B32A0C}"/>
                </a:ext>
              </a:extLst>
            </p:cNvPr>
            <p:cNvGrpSpPr/>
            <p:nvPr/>
          </p:nvGrpSpPr>
          <p:grpSpPr>
            <a:xfrm>
              <a:off x="1874877" y="3144981"/>
              <a:ext cx="1645920" cy="2146019"/>
              <a:chOff x="517539" y="2354729"/>
              <a:chExt cx="1783080" cy="1995737"/>
            </a:xfrm>
          </p:grpSpPr>
          <p:sp>
            <p:nvSpPr>
              <p:cNvPr id="11" name="Chevron 23">
                <a:extLst>
                  <a:ext uri="{FF2B5EF4-FFF2-40B4-BE49-F238E27FC236}">
                    <a16:creationId xmlns:a16="http://schemas.microsoft.com/office/drawing/2014/main" id="{8A30AC7B-5099-45A1-B87B-4802385057CC}"/>
                  </a:ext>
                </a:extLst>
              </p:cNvPr>
              <p:cNvSpPr/>
              <p:nvPr/>
            </p:nvSpPr>
            <p:spPr>
              <a:xfrm>
                <a:off x="517539" y="2354729"/>
                <a:ext cx="1783080" cy="1053755"/>
              </a:xfrm>
              <a:prstGeom prst="chevron">
                <a:avLst>
                  <a:gd name="adj" fmla="val 33383"/>
                </a:avLst>
              </a:prstGeom>
              <a:solidFill>
                <a:srgbClr val="084F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3B63"/>
                  </a:solidFill>
                  <a:effectLst/>
                  <a:uLnTx/>
                  <a:uFillTx/>
                  <a:latin typeface="Calibri" panose="020F0502020204030204"/>
                  <a:ea typeface="+mn-ea"/>
                  <a:cs typeface="+mn-cs"/>
                </a:endParaRPr>
              </a:p>
            </p:txBody>
          </p:sp>
          <p:sp>
            <p:nvSpPr>
              <p:cNvPr id="12" name="TextBox 11">
                <a:extLst>
                  <a:ext uri="{FF2B5EF4-FFF2-40B4-BE49-F238E27FC236}">
                    <a16:creationId xmlns:a16="http://schemas.microsoft.com/office/drawing/2014/main" id="{412F90EF-AD05-45B0-94FF-2AEE25970A75}"/>
                  </a:ext>
                </a:extLst>
              </p:cNvPr>
              <p:cNvSpPr txBox="1"/>
              <p:nvPr/>
            </p:nvSpPr>
            <p:spPr>
              <a:xfrm>
                <a:off x="517539" y="3496504"/>
                <a:ext cx="1499477" cy="85396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Determine Program Goals and Partner Roles</a:t>
                </a:r>
              </a:p>
            </p:txBody>
          </p:sp>
        </p:grpSp>
        <p:pic>
          <p:nvPicPr>
            <p:cNvPr id="39" name="Graphic 38" descr="Checklist with solid fill">
              <a:extLst>
                <a:ext uri="{FF2B5EF4-FFF2-40B4-BE49-F238E27FC236}">
                  <a16:creationId xmlns:a16="http://schemas.microsoft.com/office/drawing/2014/main" id="{DB20B1E9-3531-4115-B004-5AEC4D79DB93}"/>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291243" y="3274461"/>
              <a:ext cx="914400" cy="914400"/>
            </a:xfrm>
            <a:prstGeom prst="rect">
              <a:avLst/>
            </a:prstGeom>
          </p:spPr>
        </p:pic>
      </p:grpSp>
      <p:grpSp>
        <p:nvGrpSpPr>
          <p:cNvPr id="10" name="Group 9">
            <a:extLst>
              <a:ext uri="{FF2B5EF4-FFF2-40B4-BE49-F238E27FC236}">
                <a16:creationId xmlns:a16="http://schemas.microsoft.com/office/drawing/2014/main" id="{EFC053A4-3648-408F-841E-95A0BCCE2C38}"/>
              </a:ext>
            </a:extLst>
          </p:cNvPr>
          <p:cNvGrpSpPr/>
          <p:nvPr/>
        </p:nvGrpSpPr>
        <p:grpSpPr>
          <a:xfrm>
            <a:off x="4507370" y="2762967"/>
            <a:ext cx="1703906" cy="2373638"/>
            <a:chOff x="3398324" y="3144979"/>
            <a:chExt cx="1645920" cy="2146020"/>
          </a:xfrm>
        </p:grpSpPr>
        <p:grpSp>
          <p:nvGrpSpPr>
            <p:cNvPr id="14" name="Group 13">
              <a:extLst>
                <a:ext uri="{FF2B5EF4-FFF2-40B4-BE49-F238E27FC236}">
                  <a16:creationId xmlns:a16="http://schemas.microsoft.com/office/drawing/2014/main" id="{B6DE5969-99C9-4A1E-9C2A-128E1C621C92}"/>
                </a:ext>
              </a:extLst>
            </p:cNvPr>
            <p:cNvGrpSpPr/>
            <p:nvPr/>
          </p:nvGrpSpPr>
          <p:grpSpPr>
            <a:xfrm>
              <a:off x="3398324" y="3144979"/>
              <a:ext cx="1645920" cy="2146020"/>
              <a:chOff x="517539" y="2354729"/>
              <a:chExt cx="1783080" cy="1995738"/>
            </a:xfrm>
          </p:grpSpPr>
          <p:sp>
            <p:nvSpPr>
              <p:cNvPr id="16" name="Chevron 23">
                <a:extLst>
                  <a:ext uri="{FF2B5EF4-FFF2-40B4-BE49-F238E27FC236}">
                    <a16:creationId xmlns:a16="http://schemas.microsoft.com/office/drawing/2014/main" id="{4A43D52F-0A70-4DD5-93FB-9C79307C6312}"/>
                  </a:ext>
                </a:extLst>
              </p:cNvPr>
              <p:cNvSpPr/>
              <p:nvPr/>
            </p:nvSpPr>
            <p:spPr>
              <a:xfrm>
                <a:off x="517539" y="2354729"/>
                <a:ext cx="1783080" cy="1053755"/>
              </a:xfrm>
              <a:prstGeom prst="chevron">
                <a:avLst>
                  <a:gd name="adj" fmla="val 33383"/>
                </a:avLst>
              </a:prstGeom>
              <a:solidFill>
                <a:srgbClr val="1160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3B63"/>
                  </a:solidFill>
                  <a:effectLst/>
                  <a:uLnTx/>
                  <a:uFillTx/>
                  <a:latin typeface="Calibri" panose="020F0502020204030204"/>
                  <a:ea typeface="+mn-ea"/>
                  <a:cs typeface="+mn-cs"/>
                </a:endParaRPr>
              </a:p>
            </p:txBody>
          </p:sp>
          <p:sp>
            <p:nvSpPr>
              <p:cNvPr id="17" name="TextBox 16">
                <a:extLst>
                  <a:ext uri="{FF2B5EF4-FFF2-40B4-BE49-F238E27FC236}">
                    <a16:creationId xmlns:a16="http://schemas.microsoft.com/office/drawing/2014/main" id="{426B1BBB-F8FB-45B5-9145-390A67DA29EB}"/>
                  </a:ext>
                </a:extLst>
              </p:cNvPr>
              <p:cNvSpPr txBox="1"/>
              <p:nvPr/>
            </p:nvSpPr>
            <p:spPr>
              <a:xfrm>
                <a:off x="517539" y="3496504"/>
                <a:ext cx="1499477" cy="85396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Explore Financial Solutions for LMI Residents</a:t>
                </a:r>
              </a:p>
            </p:txBody>
          </p:sp>
        </p:grpSp>
        <p:pic>
          <p:nvPicPr>
            <p:cNvPr id="41" name="Graphic 40" descr="Dollar with solid fill">
              <a:extLst>
                <a:ext uri="{FF2B5EF4-FFF2-40B4-BE49-F238E27FC236}">
                  <a16:creationId xmlns:a16="http://schemas.microsoft.com/office/drawing/2014/main" id="{33652414-18AC-4D6E-A808-FC2F74DBE7B7}"/>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3764084" y="3266419"/>
              <a:ext cx="914400" cy="914400"/>
            </a:xfrm>
            <a:prstGeom prst="rect">
              <a:avLst/>
            </a:prstGeom>
          </p:spPr>
        </p:pic>
      </p:grpSp>
      <p:grpSp>
        <p:nvGrpSpPr>
          <p:cNvPr id="25" name="Group 24">
            <a:extLst>
              <a:ext uri="{FF2B5EF4-FFF2-40B4-BE49-F238E27FC236}">
                <a16:creationId xmlns:a16="http://schemas.microsoft.com/office/drawing/2014/main" id="{637DDA29-0C06-4F6E-8CBA-EE3960ACD2B7}"/>
              </a:ext>
            </a:extLst>
          </p:cNvPr>
          <p:cNvGrpSpPr/>
          <p:nvPr/>
        </p:nvGrpSpPr>
        <p:grpSpPr>
          <a:xfrm>
            <a:off x="6201182" y="2762967"/>
            <a:ext cx="1773399" cy="2373636"/>
            <a:chOff x="4862322" y="3144978"/>
            <a:chExt cx="1713048" cy="2146019"/>
          </a:xfrm>
        </p:grpSpPr>
        <p:grpSp>
          <p:nvGrpSpPr>
            <p:cNvPr id="19" name="Group 18">
              <a:extLst>
                <a:ext uri="{FF2B5EF4-FFF2-40B4-BE49-F238E27FC236}">
                  <a16:creationId xmlns:a16="http://schemas.microsoft.com/office/drawing/2014/main" id="{5C65475F-44C1-4507-9AA2-6BEF869676EF}"/>
                </a:ext>
              </a:extLst>
            </p:cNvPr>
            <p:cNvGrpSpPr/>
            <p:nvPr/>
          </p:nvGrpSpPr>
          <p:grpSpPr>
            <a:xfrm>
              <a:off x="4862322" y="3144978"/>
              <a:ext cx="1713048" cy="2146019"/>
              <a:chOff x="444817" y="2354729"/>
              <a:chExt cx="1855802" cy="1995738"/>
            </a:xfrm>
          </p:grpSpPr>
          <p:sp>
            <p:nvSpPr>
              <p:cNvPr id="21" name="Chevron 23">
                <a:extLst>
                  <a:ext uri="{FF2B5EF4-FFF2-40B4-BE49-F238E27FC236}">
                    <a16:creationId xmlns:a16="http://schemas.microsoft.com/office/drawing/2014/main" id="{CE0C85C7-A020-414E-83EA-2C1C98C8AF00}"/>
                  </a:ext>
                </a:extLst>
              </p:cNvPr>
              <p:cNvSpPr/>
              <p:nvPr/>
            </p:nvSpPr>
            <p:spPr>
              <a:xfrm>
                <a:off x="517539" y="2354729"/>
                <a:ext cx="1783080" cy="1053755"/>
              </a:xfrm>
              <a:prstGeom prst="chevron">
                <a:avLst>
                  <a:gd name="adj" fmla="val 33383"/>
                </a:avLst>
              </a:prstGeom>
              <a:solidFill>
                <a:srgbClr val="166C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3B63"/>
                  </a:solidFill>
                  <a:effectLst/>
                  <a:uLnTx/>
                  <a:uFillTx/>
                  <a:latin typeface="Calibri" panose="020F0502020204030204"/>
                  <a:ea typeface="+mn-ea"/>
                  <a:cs typeface="+mn-cs"/>
                </a:endParaRPr>
              </a:p>
            </p:txBody>
          </p:sp>
          <p:sp>
            <p:nvSpPr>
              <p:cNvPr id="22" name="TextBox 21">
                <a:extLst>
                  <a:ext uri="{FF2B5EF4-FFF2-40B4-BE49-F238E27FC236}">
                    <a16:creationId xmlns:a16="http://schemas.microsoft.com/office/drawing/2014/main" id="{0AD48F85-4245-47C1-9A2B-7B52E4132670}"/>
                  </a:ext>
                </a:extLst>
              </p:cNvPr>
              <p:cNvSpPr txBox="1"/>
              <p:nvPr/>
            </p:nvSpPr>
            <p:spPr>
              <a:xfrm>
                <a:off x="444817" y="3496504"/>
                <a:ext cx="1572199" cy="85396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Engage </a:t>
                </a:r>
                <a:r>
                  <a:rPr lang="en-US" sz="1500" dirty="0">
                    <a:solidFill>
                      <a:srgbClr val="000000"/>
                    </a:solidFill>
                    <a:latin typeface="Arial" panose="020B0604020202020204" pitchFamily="34" charset="0"/>
                    <a:cs typeface="Arial" panose="020B0604020202020204" pitchFamily="34" charset="0"/>
                  </a:rPr>
                  <a:t>Heat Pump Supply Chain (potential RFP)</a:t>
                </a:r>
                <a:endParaRPr kumimoji="0" lang="en-US" sz="15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grpSp>
        <p:pic>
          <p:nvPicPr>
            <p:cNvPr id="23" name="Graphic 22" descr="Electrician female with solid fill">
              <a:extLst>
                <a:ext uri="{FF2B5EF4-FFF2-40B4-BE49-F238E27FC236}">
                  <a16:creationId xmlns:a16="http://schemas.microsoft.com/office/drawing/2014/main" id="{C1631E2B-6751-469D-8758-97A4E189730F}"/>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5289503" y="3254329"/>
              <a:ext cx="914400" cy="914400"/>
            </a:xfrm>
            <a:prstGeom prst="rect">
              <a:avLst/>
            </a:prstGeom>
          </p:spPr>
        </p:pic>
      </p:grpSp>
      <p:grpSp>
        <p:nvGrpSpPr>
          <p:cNvPr id="38" name="Group 37">
            <a:extLst>
              <a:ext uri="{FF2B5EF4-FFF2-40B4-BE49-F238E27FC236}">
                <a16:creationId xmlns:a16="http://schemas.microsoft.com/office/drawing/2014/main" id="{583222B6-F5F6-4F3A-AE39-287AB526CA9D}"/>
              </a:ext>
            </a:extLst>
          </p:cNvPr>
          <p:cNvGrpSpPr/>
          <p:nvPr/>
        </p:nvGrpSpPr>
        <p:grpSpPr>
          <a:xfrm>
            <a:off x="9658298" y="2762967"/>
            <a:ext cx="1703906" cy="1911971"/>
            <a:chOff x="9494163" y="3144980"/>
            <a:chExt cx="1645920" cy="1728624"/>
          </a:xfrm>
        </p:grpSpPr>
        <p:grpSp>
          <p:nvGrpSpPr>
            <p:cNvPr id="48" name="Group 47">
              <a:extLst>
                <a:ext uri="{FF2B5EF4-FFF2-40B4-BE49-F238E27FC236}">
                  <a16:creationId xmlns:a16="http://schemas.microsoft.com/office/drawing/2014/main" id="{ED09E338-65FA-4703-9AA5-4DCE6B18747B}"/>
                </a:ext>
              </a:extLst>
            </p:cNvPr>
            <p:cNvGrpSpPr/>
            <p:nvPr/>
          </p:nvGrpSpPr>
          <p:grpSpPr>
            <a:xfrm>
              <a:off x="9494163" y="3144980"/>
              <a:ext cx="1645920" cy="1728624"/>
              <a:chOff x="517539" y="2354730"/>
              <a:chExt cx="1783080" cy="1607572"/>
            </a:xfrm>
          </p:grpSpPr>
          <p:sp>
            <p:nvSpPr>
              <p:cNvPr id="60" name="Chevron 23">
                <a:extLst>
                  <a:ext uri="{FF2B5EF4-FFF2-40B4-BE49-F238E27FC236}">
                    <a16:creationId xmlns:a16="http://schemas.microsoft.com/office/drawing/2014/main" id="{53267FAB-8C93-44B5-9D4E-44F8C9DECAB2}"/>
                  </a:ext>
                </a:extLst>
              </p:cNvPr>
              <p:cNvSpPr/>
              <p:nvPr/>
            </p:nvSpPr>
            <p:spPr>
              <a:xfrm>
                <a:off x="517539" y="2354730"/>
                <a:ext cx="1783080" cy="1053755"/>
              </a:xfrm>
              <a:prstGeom prst="chevron">
                <a:avLst>
                  <a:gd name="adj" fmla="val 33383"/>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3B63"/>
                  </a:solidFill>
                  <a:effectLst/>
                  <a:uLnTx/>
                  <a:uFillTx/>
                  <a:latin typeface="Calibri" panose="020F0502020204030204"/>
                  <a:ea typeface="+mn-ea"/>
                  <a:cs typeface="+mn-cs"/>
                </a:endParaRPr>
              </a:p>
            </p:txBody>
          </p:sp>
          <p:sp>
            <p:nvSpPr>
              <p:cNvPr id="61" name="TextBox 60">
                <a:extLst>
                  <a:ext uri="{FF2B5EF4-FFF2-40B4-BE49-F238E27FC236}">
                    <a16:creationId xmlns:a16="http://schemas.microsoft.com/office/drawing/2014/main" id="{31F971AA-AE1C-41F3-82C8-82E2FB954B22}"/>
                  </a:ext>
                </a:extLst>
              </p:cNvPr>
              <p:cNvSpPr txBox="1"/>
              <p:nvPr/>
            </p:nvSpPr>
            <p:spPr>
              <a:xfrm>
                <a:off x="517539" y="3496504"/>
                <a:ext cx="1499477" cy="4657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Launch Campaign</a:t>
                </a:r>
              </a:p>
            </p:txBody>
          </p:sp>
        </p:grpSp>
        <p:pic>
          <p:nvPicPr>
            <p:cNvPr id="30" name="Graphic 29" descr="Business Growth with solid fill">
              <a:extLst>
                <a:ext uri="{FF2B5EF4-FFF2-40B4-BE49-F238E27FC236}">
                  <a16:creationId xmlns:a16="http://schemas.microsoft.com/office/drawing/2014/main" id="{F44B2881-C457-4314-8ECD-2EE5947911E2}"/>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9915875" y="3266418"/>
              <a:ext cx="914400" cy="914400"/>
            </a:xfrm>
            <a:prstGeom prst="rect">
              <a:avLst/>
            </a:prstGeom>
          </p:spPr>
        </p:pic>
      </p:grpSp>
    </p:spTree>
    <p:extLst>
      <p:ext uri="{BB962C8B-B14F-4D97-AF65-F5344CB8AC3E}">
        <p14:creationId xmlns:p14="http://schemas.microsoft.com/office/powerpoint/2010/main" val="16908851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oup 18">
            <a:extLst>
              <a:ext uri="{FF2B5EF4-FFF2-40B4-BE49-F238E27FC236}">
                <a16:creationId xmlns:a16="http://schemas.microsoft.com/office/drawing/2014/main" id="{1F1F1EEF-35D0-4FB8-A9BA-A5C931F2FE3A}"/>
              </a:ext>
            </a:extLst>
          </p:cNvPr>
          <p:cNvGrpSpPr/>
          <p:nvPr/>
        </p:nvGrpSpPr>
        <p:grpSpPr>
          <a:xfrm>
            <a:off x="1099685" y="2311874"/>
            <a:ext cx="9992627" cy="837083"/>
            <a:chOff x="1099686" y="2278789"/>
            <a:chExt cx="9992627" cy="837083"/>
          </a:xfrm>
        </p:grpSpPr>
        <p:sp>
          <p:nvSpPr>
            <p:cNvPr id="20" name="TextBox 17">
              <a:extLst>
                <a:ext uri="{FF2B5EF4-FFF2-40B4-BE49-F238E27FC236}">
                  <a16:creationId xmlns:a16="http://schemas.microsoft.com/office/drawing/2014/main" id="{A948FCB1-2107-4B3D-9211-C317D1DFC848}"/>
                </a:ext>
              </a:extLst>
            </p:cNvPr>
            <p:cNvSpPr txBox="1"/>
            <p:nvPr/>
          </p:nvSpPr>
          <p:spPr bwMode="gray">
            <a:xfrm>
              <a:off x="1099686" y="2278790"/>
              <a:ext cx="129818" cy="837082"/>
            </a:xfrm>
            <a:prstGeom prst="rect">
              <a:avLst/>
            </a:prstGeom>
            <a:solidFill>
              <a:schemeClr val="bg1">
                <a:lumMod val="95000"/>
              </a:schemeClr>
            </a:solidFill>
            <a:ln>
              <a:noFill/>
            </a:ln>
          </p:spPr>
          <p:txBody>
            <a:bodyPr wrap="square" lIns="73152" tIns="0" rIns="73152" bIns="0"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21" name="TextBox 16">
              <a:extLst>
                <a:ext uri="{FF2B5EF4-FFF2-40B4-BE49-F238E27FC236}">
                  <a16:creationId xmlns:a16="http://schemas.microsoft.com/office/drawing/2014/main" id="{0DF023F4-6F1D-4ADA-AAC0-E33125C8A016}"/>
                </a:ext>
              </a:extLst>
            </p:cNvPr>
            <p:cNvSpPr txBox="1"/>
            <p:nvPr/>
          </p:nvSpPr>
          <p:spPr bwMode="gray">
            <a:xfrm>
              <a:off x="1305399" y="2278789"/>
              <a:ext cx="9786914" cy="837083"/>
            </a:xfrm>
            <a:prstGeom prst="rect">
              <a:avLst/>
            </a:prstGeom>
            <a:solidFill>
              <a:schemeClr val="bg1">
                <a:lumMod val="95000"/>
              </a:schemeClr>
            </a:solidFill>
            <a:ln>
              <a:noFill/>
            </a:ln>
          </p:spPr>
          <p:txBody>
            <a:bodyPr wrap="square" lIns="73152" tIns="0" rIns="73152" bIns="0"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srgbClr val="000000"/>
                  </a:solidFill>
                  <a:effectLst/>
                  <a:uLnTx/>
                  <a:uFillTx/>
                  <a:latin typeface="Arial"/>
                  <a:ea typeface="+mn-ea"/>
                  <a:cs typeface="Arial"/>
                </a:rPr>
                <a:t>Local Government’s Heat Pump Priority</a:t>
              </a:r>
            </a:p>
          </p:txBody>
        </p:sp>
      </p:grpSp>
      <p:sp>
        <p:nvSpPr>
          <p:cNvPr id="2" name="Title 1">
            <a:extLst>
              <a:ext uri="{FF2B5EF4-FFF2-40B4-BE49-F238E27FC236}">
                <a16:creationId xmlns:a16="http://schemas.microsoft.com/office/drawing/2014/main" id="{4B9216B4-64F5-4147-8DFF-8E1EEF92DB52}"/>
              </a:ext>
            </a:extLst>
          </p:cNvPr>
          <p:cNvSpPr>
            <a:spLocks noGrp="1"/>
          </p:cNvSpPr>
          <p:nvPr>
            <p:ph type="title"/>
          </p:nvPr>
        </p:nvSpPr>
        <p:spPr/>
        <p:txBody>
          <a:bodyPr/>
          <a:lstStyle/>
          <a:p>
            <a:r>
              <a:rPr lang="en-US">
                <a:solidFill>
                  <a:srgbClr val="003B63"/>
                </a:solidFill>
              </a:rPr>
              <a:t>Agenda</a:t>
            </a:r>
          </a:p>
        </p:txBody>
      </p:sp>
      <p:grpSp>
        <p:nvGrpSpPr>
          <p:cNvPr id="5" name="Group 4">
            <a:extLst>
              <a:ext uri="{FF2B5EF4-FFF2-40B4-BE49-F238E27FC236}">
                <a16:creationId xmlns:a16="http://schemas.microsoft.com/office/drawing/2014/main" id="{286B9CD8-0E84-438A-9FE3-140CC872B4ED}"/>
              </a:ext>
            </a:extLst>
          </p:cNvPr>
          <p:cNvGrpSpPr/>
          <p:nvPr/>
        </p:nvGrpSpPr>
        <p:grpSpPr>
          <a:xfrm>
            <a:off x="1099686" y="3235638"/>
            <a:ext cx="9992626" cy="840770"/>
            <a:chOff x="1099686" y="3235638"/>
            <a:chExt cx="9992626" cy="840770"/>
          </a:xfrm>
        </p:grpSpPr>
        <p:sp>
          <p:nvSpPr>
            <p:cNvPr id="7" name="TextBox 13">
              <a:extLst>
                <a:ext uri="{FF2B5EF4-FFF2-40B4-BE49-F238E27FC236}">
                  <a16:creationId xmlns:a16="http://schemas.microsoft.com/office/drawing/2014/main" id="{7A6DD063-9759-4001-B98A-F7A988578753}"/>
                </a:ext>
              </a:extLst>
            </p:cNvPr>
            <p:cNvSpPr txBox="1"/>
            <p:nvPr/>
          </p:nvSpPr>
          <p:spPr bwMode="gray">
            <a:xfrm>
              <a:off x="1099686" y="3235638"/>
              <a:ext cx="129818" cy="840770"/>
            </a:xfrm>
            <a:prstGeom prst="rect">
              <a:avLst/>
            </a:prstGeom>
            <a:solidFill>
              <a:schemeClr val="bg2">
                <a:lumMod val="95000"/>
              </a:schemeClr>
            </a:solidFill>
            <a:ln>
              <a:noFill/>
            </a:ln>
          </p:spPr>
          <p:txBody>
            <a:bodyPr wrap="square" lIns="73152" tIns="0" rIns="73152" bIns="0"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i="0" u="none" strike="noStrike" kern="1200" cap="none" spc="0" normalizeH="0" baseline="0" noProof="0">
                <a:ln>
                  <a:noFill/>
                </a:ln>
                <a:effectLst/>
                <a:uLnTx/>
                <a:uFillTx/>
                <a:latin typeface="Arial" panose="020B0604020202020204" pitchFamily="34" charset="0"/>
                <a:ea typeface="+mn-ea"/>
                <a:cs typeface="Arial" panose="020B0604020202020204" pitchFamily="34" charset="0"/>
              </a:endParaRPr>
            </a:p>
          </p:txBody>
        </p:sp>
        <p:sp>
          <p:nvSpPr>
            <p:cNvPr id="8" name="TextBox 7">
              <a:extLst>
                <a:ext uri="{FF2B5EF4-FFF2-40B4-BE49-F238E27FC236}">
                  <a16:creationId xmlns:a16="http://schemas.microsoft.com/office/drawing/2014/main" id="{1A8FD0C7-5E8D-429C-BC7E-FA35BCC36443}"/>
                </a:ext>
              </a:extLst>
            </p:cNvPr>
            <p:cNvSpPr txBox="1"/>
            <p:nvPr/>
          </p:nvSpPr>
          <p:spPr bwMode="gray">
            <a:xfrm>
              <a:off x="1305399" y="3235638"/>
              <a:ext cx="9786913" cy="840770"/>
            </a:xfrm>
            <a:prstGeom prst="rect">
              <a:avLst/>
            </a:prstGeom>
            <a:solidFill>
              <a:schemeClr val="bg2">
                <a:lumMod val="95000"/>
              </a:schemeClr>
            </a:solidFill>
            <a:ln>
              <a:noFill/>
            </a:ln>
          </p:spPr>
          <p:txBody>
            <a:bodyPr wrap="square" lIns="73152" tIns="0" rIns="73152" bIns="0" rtlCol="0" anchor="ctr" anchorCtr="0">
              <a:noAutofit/>
            </a:bodyPr>
            <a:lstStyle>
              <a:defPPr marR="0" lvl="0" algn="l" rtl="0">
                <a:lnSpc>
                  <a:spcPct val="100000"/>
                </a:lnSpc>
                <a:spcBef>
                  <a:spcPts val="0"/>
                </a:spcBef>
                <a:spcAft>
                  <a:spcPts val="0"/>
                </a:spcAft>
              </a:defPPr>
              <a:lvl1pPr>
                <a:defRPr sz="2400" b="1">
                  <a:solidFill>
                    <a:schemeClr val="bg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Benefits and Challenges of Electrify campaigns </a:t>
              </a:r>
            </a:p>
          </p:txBody>
        </p:sp>
      </p:grpSp>
      <p:grpSp>
        <p:nvGrpSpPr>
          <p:cNvPr id="3" name="Group 2">
            <a:extLst>
              <a:ext uri="{FF2B5EF4-FFF2-40B4-BE49-F238E27FC236}">
                <a16:creationId xmlns:a16="http://schemas.microsoft.com/office/drawing/2014/main" id="{0648B81A-D300-410B-A3B3-D89C29DC67DF}"/>
              </a:ext>
            </a:extLst>
          </p:cNvPr>
          <p:cNvGrpSpPr/>
          <p:nvPr/>
        </p:nvGrpSpPr>
        <p:grpSpPr>
          <a:xfrm>
            <a:off x="1099685" y="2314198"/>
            <a:ext cx="9992627" cy="837083"/>
            <a:chOff x="1099686" y="2278789"/>
            <a:chExt cx="9992627" cy="837083"/>
          </a:xfrm>
          <a:solidFill>
            <a:schemeClr val="accent2"/>
          </a:solidFill>
        </p:grpSpPr>
        <p:sp>
          <p:nvSpPr>
            <p:cNvPr id="11" name="TextBox 17">
              <a:extLst>
                <a:ext uri="{FF2B5EF4-FFF2-40B4-BE49-F238E27FC236}">
                  <a16:creationId xmlns:a16="http://schemas.microsoft.com/office/drawing/2014/main" id="{31665263-4993-4430-83D1-2E4DFB561A4B}"/>
                </a:ext>
              </a:extLst>
            </p:cNvPr>
            <p:cNvSpPr txBox="1"/>
            <p:nvPr/>
          </p:nvSpPr>
          <p:spPr bwMode="gray">
            <a:xfrm>
              <a:off x="1099686" y="2278790"/>
              <a:ext cx="129818" cy="837082"/>
            </a:xfrm>
            <a:prstGeom prst="rect">
              <a:avLst/>
            </a:prstGeom>
            <a:solidFill>
              <a:schemeClr val="bg2">
                <a:lumMod val="95000"/>
              </a:schemeClr>
            </a:solidFill>
            <a:ln>
              <a:noFill/>
            </a:ln>
          </p:spPr>
          <p:txBody>
            <a:bodyPr wrap="square" lIns="73152" tIns="0" rIns="73152" bIns="0"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i="0" u="none" strike="noStrike" kern="1200" cap="none" spc="0" normalizeH="0" baseline="0" noProof="0">
                <a:ln>
                  <a:noFill/>
                </a:ln>
                <a:effectLst/>
                <a:uLnTx/>
                <a:uFillTx/>
                <a:latin typeface="Arial" panose="020B0604020202020204" pitchFamily="34" charset="0"/>
                <a:ea typeface="+mn-ea"/>
                <a:cs typeface="Arial" panose="020B0604020202020204" pitchFamily="34" charset="0"/>
              </a:endParaRPr>
            </a:p>
          </p:txBody>
        </p:sp>
        <p:sp>
          <p:nvSpPr>
            <p:cNvPr id="12" name="TextBox 16">
              <a:extLst>
                <a:ext uri="{FF2B5EF4-FFF2-40B4-BE49-F238E27FC236}">
                  <a16:creationId xmlns:a16="http://schemas.microsoft.com/office/drawing/2014/main" id="{A5940861-7A5F-45EA-8507-32EA741E1340}"/>
                </a:ext>
              </a:extLst>
            </p:cNvPr>
            <p:cNvSpPr txBox="1"/>
            <p:nvPr/>
          </p:nvSpPr>
          <p:spPr bwMode="gray">
            <a:xfrm>
              <a:off x="1305399" y="2278789"/>
              <a:ext cx="9786914" cy="837083"/>
            </a:xfrm>
            <a:prstGeom prst="rect">
              <a:avLst/>
            </a:prstGeom>
            <a:solidFill>
              <a:schemeClr val="bg2">
                <a:lumMod val="95000"/>
              </a:schemeClr>
            </a:solidFill>
            <a:ln>
              <a:noFill/>
            </a:ln>
          </p:spPr>
          <p:txBody>
            <a:bodyPr wrap="square" lIns="73152" tIns="0" rIns="73152" bIns="0"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i="0" u="none" strike="noStrike" kern="1200" cap="none" spc="0" normalizeH="0" baseline="0" noProof="0">
                  <a:ln>
                    <a:noFill/>
                  </a:ln>
                  <a:effectLst/>
                  <a:uLnTx/>
                  <a:uFillTx/>
                  <a:latin typeface="Arial"/>
                  <a:ea typeface="+mn-ea"/>
                  <a:cs typeface="Arial"/>
                </a:rPr>
                <a:t>Local Government’s Heat Pump Priority</a:t>
              </a:r>
            </a:p>
          </p:txBody>
        </p:sp>
      </p:grpSp>
      <p:grpSp>
        <p:nvGrpSpPr>
          <p:cNvPr id="6" name="Group 5">
            <a:extLst>
              <a:ext uri="{FF2B5EF4-FFF2-40B4-BE49-F238E27FC236}">
                <a16:creationId xmlns:a16="http://schemas.microsoft.com/office/drawing/2014/main" id="{7AA81BBA-58B5-4711-9C0C-45E17A22A544}"/>
              </a:ext>
            </a:extLst>
          </p:cNvPr>
          <p:cNvGrpSpPr/>
          <p:nvPr/>
        </p:nvGrpSpPr>
        <p:grpSpPr>
          <a:xfrm>
            <a:off x="1099687" y="4196174"/>
            <a:ext cx="9992626" cy="840770"/>
            <a:chOff x="1099687" y="4196174"/>
            <a:chExt cx="9992626" cy="840770"/>
          </a:xfrm>
        </p:grpSpPr>
        <p:sp>
          <p:nvSpPr>
            <p:cNvPr id="9" name="TextBox 13">
              <a:extLst>
                <a:ext uri="{FF2B5EF4-FFF2-40B4-BE49-F238E27FC236}">
                  <a16:creationId xmlns:a16="http://schemas.microsoft.com/office/drawing/2014/main" id="{47D8EC92-68EF-4514-B16C-2C2FF702960D}"/>
                </a:ext>
              </a:extLst>
            </p:cNvPr>
            <p:cNvSpPr txBox="1"/>
            <p:nvPr/>
          </p:nvSpPr>
          <p:spPr bwMode="gray">
            <a:xfrm>
              <a:off x="1099687" y="4196174"/>
              <a:ext cx="129818" cy="840770"/>
            </a:xfrm>
            <a:prstGeom prst="rect">
              <a:avLst/>
            </a:prstGeom>
            <a:solidFill>
              <a:schemeClr val="tx2"/>
            </a:solidFill>
            <a:ln>
              <a:noFill/>
            </a:ln>
          </p:spPr>
          <p:txBody>
            <a:bodyPr wrap="square" lIns="73152" tIns="0" rIns="73152" bIns="0"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a:ln>
                  <a:noFill/>
                </a:ln>
                <a:solidFill>
                  <a:schemeClr val="bg1"/>
                </a:solidFill>
                <a:effectLst/>
                <a:uLnTx/>
                <a:uFillTx/>
                <a:latin typeface="Arial" panose="020B0604020202020204" pitchFamily="34" charset="0"/>
                <a:ea typeface="+mn-ea"/>
                <a:cs typeface="Arial" panose="020B0604020202020204" pitchFamily="34" charset="0"/>
              </a:endParaRPr>
            </a:p>
          </p:txBody>
        </p:sp>
        <p:sp>
          <p:nvSpPr>
            <p:cNvPr id="10" name="TextBox 9">
              <a:extLst>
                <a:ext uri="{FF2B5EF4-FFF2-40B4-BE49-F238E27FC236}">
                  <a16:creationId xmlns:a16="http://schemas.microsoft.com/office/drawing/2014/main" id="{8075ED8F-2470-4F40-B68F-A915D22814C0}"/>
                </a:ext>
              </a:extLst>
            </p:cNvPr>
            <p:cNvSpPr txBox="1"/>
            <p:nvPr/>
          </p:nvSpPr>
          <p:spPr bwMode="gray">
            <a:xfrm>
              <a:off x="1305400" y="4196174"/>
              <a:ext cx="9786913" cy="840770"/>
            </a:xfrm>
            <a:prstGeom prst="rect">
              <a:avLst/>
            </a:prstGeom>
            <a:solidFill>
              <a:schemeClr val="tx2"/>
            </a:solidFill>
            <a:ln>
              <a:noFill/>
            </a:ln>
          </p:spPr>
          <p:txBody>
            <a:bodyPr wrap="square" lIns="73152" tIns="0" rIns="73152" bIns="0" rtlCol="0" anchor="ctr" anchorCtr="0">
              <a:noAutofit/>
            </a:bodyPr>
            <a:lstStyle>
              <a:defPPr marR="0" lvl="0" algn="l" rtl="0">
                <a:lnSpc>
                  <a:spcPct val="100000"/>
                </a:lnSpc>
                <a:spcBef>
                  <a:spcPts val="0"/>
                </a:spcBef>
                <a:spcAft>
                  <a:spcPts val="0"/>
                </a:spcAft>
              </a:defPPr>
              <a:lvl1pPr>
                <a:defRPr sz="2400" b="1">
                  <a:solidFill>
                    <a:schemeClr val="bg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i="0" u="none" strike="noStrike" kern="1200" cap="none" spc="0" normalizeH="0" baseline="0" noProof="0">
                  <a:ln>
                    <a:noFill/>
                  </a:ln>
                  <a:effectLst/>
                  <a:uLnTx/>
                  <a:uFillTx/>
                  <a:latin typeface="Arial" panose="020B0604020202020204" pitchFamily="34" charset="0"/>
                  <a:ea typeface="+mn-ea"/>
                  <a:cs typeface="Arial" panose="020B0604020202020204" pitchFamily="34" charset="0"/>
                </a:rPr>
                <a:t>Discussing Potential Partner Roles</a:t>
              </a:r>
            </a:p>
          </p:txBody>
        </p:sp>
      </p:grpSp>
    </p:spTree>
    <p:extLst>
      <p:ext uri="{BB962C8B-B14F-4D97-AF65-F5344CB8AC3E}">
        <p14:creationId xmlns:p14="http://schemas.microsoft.com/office/powerpoint/2010/main" val="2552865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FAB97-AE72-4FB4-A849-5C77FAA63747}"/>
              </a:ext>
            </a:extLst>
          </p:cNvPr>
          <p:cNvSpPr>
            <a:spLocks noGrp="1"/>
          </p:cNvSpPr>
          <p:nvPr>
            <p:ph type="title"/>
          </p:nvPr>
        </p:nvSpPr>
        <p:spPr/>
        <p:txBody>
          <a:bodyPr>
            <a:normAutofit/>
          </a:bodyPr>
          <a:lstStyle/>
          <a:p>
            <a:r>
              <a:rPr lang="en-US" sz="4000"/>
              <a:t>There are various roles your organization could play, depending on your interest and capacity</a:t>
            </a:r>
            <a:endParaRPr lang="en-US" sz="4000">
              <a:latin typeface="Arial"/>
              <a:cs typeface="Arial"/>
            </a:endParaRPr>
          </a:p>
        </p:txBody>
      </p:sp>
      <p:grpSp>
        <p:nvGrpSpPr>
          <p:cNvPr id="22" name="Group 21">
            <a:extLst>
              <a:ext uri="{FF2B5EF4-FFF2-40B4-BE49-F238E27FC236}">
                <a16:creationId xmlns:a16="http://schemas.microsoft.com/office/drawing/2014/main" id="{2B99374C-7F9C-4F71-82D7-5C7311259668}"/>
              </a:ext>
            </a:extLst>
          </p:cNvPr>
          <p:cNvGrpSpPr/>
          <p:nvPr/>
        </p:nvGrpSpPr>
        <p:grpSpPr>
          <a:xfrm>
            <a:off x="304109" y="2214880"/>
            <a:ext cx="11671104" cy="3449660"/>
            <a:chOff x="897568" y="2940968"/>
            <a:chExt cx="10193848" cy="2678161"/>
          </a:xfrm>
        </p:grpSpPr>
        <p:sp>
          <p:nvSpPr>
            <p:cNvPr id="7" name="Rounded Rectangle 18">
              <a:extLst>
                <a:ext uri="{FF2B5EF4-FFF2-40B4-BE49-F238E27FC236}">
                  <a16:creationId xmlns:a16="http://schemas.microsoft.com/office/drawing/2014/main" id="{A0DD2D93-289D-45AD-A7D1-14FB189FD009}"/>
                </a:ext>
              </a:extLst>
            </p:cNvPr>
            <p:cNvSpPr/>
            <p:nvPr/>
          </p:nvSpPr>
          <p:spPr>
            <a:xfrm>
              <a:off x="897568" y="4341656"/>
              <a:ext cx="5033681" cy="127747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Tw Cen MT" panose="020B0602020104020603"/>
                <a:ea typeface="+mn-ea"/>
                <a:cs typeface="+mn-cs"/>
              </a:endParaRPr>
            </a:p>
          </p:txBody>
        </p:sp>
        <p:grpSp>
          <p:nvGrpSpPr>
            <p:cNvPr id="21" name="Group 20">
              <a:extLst>
                <a:ext uri="{FF2B5EF4-FFF2-40B4-BE49-F238E27FC236}">
                  <a16:creationId xmlns:a16="http://schemas.microsoft.com/office/drawing/2014/main" id="{B38543FB-C3E4-4DB0-8F0B-D330781D5308}"/>
                </a:ext>
              </a:extLst>
            </p:cNvPr>
            <p:cNvGrpSpPr/>
            <p:nvPr/>
          </p:nvGrpSpPr>
          <p:grpSpPr>
            <a:xfrm>
              <a:off x="897568" y="2940968"/>
              <a:ext cx="10193848" cy="2678161"/>
              <a:chOff x="897568" y="2940968"/>
              <a:chExt cx="10193848" cy="2678161"/>
            </a:xfrm>
          </p:grpSpPr>
          <p:grpSp>
            <p:nvGrpSpPr>
              <p:cNvPr id="3" name="Group 2">
                <a:extLst>
                  <a:ext uri="{FF2B5EF4-FFF2-40B4-BE49-F238E27FC236}">
                    <a16:creationId xmlns:a16="http://schemas.microsoft.com/office/drawing/2014/main" id="{7C533AA7-1BA4-4BEA-9632-EBE0DD8F5226}"/>
                  </a:ext>
                </a:extLst>
              </p:cNvPr>
              <p:cNvGrpSpPr/>
              <p:nvPr/>
            </p:nvGrpSpPr>
            <p:grpSpPr>
              <a:xfrm>
                <a:off x="897568" y="2940968"/>
                <a:ext cx="10193848" cy="2678161"/>
                <a:chOff x="897568" y="2940968"/>
                <a:chExt cx="10193848" cy="2678161"/>
              </a:xfrm>
            </p:grpSpPr>
            <p:sp>
              <p:nvSpPr>
                <p:cNvPr id="5" name="Rounded Rectangle 20">
                  <a:extLst>
                    <a:ext uri="{FF2B5EF4-FFF2-40B4-BE49-F238E27FC236}">
                      <a16:creationId xmlns:a16="http://schemas.microsoft.com/office/drawing/2014/main" id="{1B1C3DD4-875C-4C69-BD08-8006E35C29B3}"/>
                    </a:ext>
                  </a:extLst>
                </p:cNvPr>
                <p:cNvSpPr/>
                <p:nvPr/>
              </p:nvSpPr>
              <p:spPr>
                <a:xfrm>
                  <a:off x="6057735" y="4341554"/>
                  <a:ext cx="5033681" cy="127747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Tw Cen MT" panose="020B0602020104020603"/>
                    <a:ea typeface="+mn-ea"/>
                    <a:cs typeface="+mn-cs"/>
                  </a:endParaRPr>
                </a:p>
              </p:txBody>
            </p:sp>
            <p:sp>
              <p:nvSpPr>
                <p:cNvPr id="6" name="TextBox 2">
                  <a:extLst>
                    <a:ext uri="{FF2B5EF4-FFF2-40B4-BE49-F238E27FC236}">
                      <a16:creationId xmlns:a16="http://schemas.microsoft.com/office/drawing/2014/main" id="{C2FF6A0A-F066-4DE2-ADE1-A459E43E1CE7}"/>
                    </a:ext>
                  </a:extLst>
                </p:cNvPr>
                <p:cNvSpPr txBox="1"/>
                <p:nvPr/>
              </p:nvSpPr>
              <p:spPr>
                <a:xfrm>
                  <a:off x="7461687" y="4360121"/>
                  <a:ext cx="3503242" cy="124649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1000"/>
                    </a:spcAft>
                    <a:defRPr/>
                  </a:pPr>
                  <a:r>
                    <a:rPr lang="en-US" b="1">
                      <a:solidFill>
                        <a:srgbClr val="FFC000"/>
                      </a:solidFill>
                      <a:latin typeface="Arial" panose="020B0604020202020204" pitchFamily="34" charset="0"/>
                      <a:cs typeface="Arial" panose="020B0604020202020204" pitchFamily="34" charset="0"/>
                    </a:rPr>
                    <a:t>[</a:t>
                  </a:r>
                  <a:r>
                    <a:rPr kumimoji="0" lang="en-US" sz="1800" b="1" i="0" u="none" strike="noStrike" kern="1200" cap="none" spc="0" normalizeH="0" baseline="0" noProof="0">
                      <a:ln>
                        <a:noFill/>
                      </a:ln>
                      <a:solidFill>
                        <a:srgbClr val="FFC000"/>
                      </a:solidFill>
                      <a:effectLst/>
                      <a:uLnTx/>
                      <a:uFillTx/>
                      <a:latin typeface="Arial" panose="020B0604020202020204" pitchFamily="34" charset="0"/>
                      <a:ea typeface="+mn-ea"/>
                      <a:cs typeface="Arial" panose="020B0604020202020204" pitchFamily="34" charset="0"/>
                    </a:rPr>
                    <a:t>Financial Solutions</a:t>
                  </a:r>
                  <a:br>
                    <a:rPr kumimoji="0" lang="en-US" sz="1800" b="1" i="0" u="none" strike="noStrike" kern="1200" cap="none" spc="0" normalizeH="0" baseline="0" noProof="0">
                      <a:ln>
                        <a:noFill/>
                      </a:ln>
                      <a:solidFill>
                        <a:srgbClr val="FFC000"/>
                      </a:solidFill>
                      <a:effectLst/>
                      <a:uLnTx/>
                      <a:uFillTx/>
                      <a:latin typeface="Arial" panose="020B0604020202020204" pitchFamily="34" charset="0"/>
                      <a:ea typeface="+mn-ea"/>
                      <a:cs typeface="Arial" panose="020B0604020202020204" pitchFamily="34" charset="0"/>
                    </a:rPr>
                  </a:br>
                  <a:r>
                    <a:rPr kumimoji="0" lang="en-US" sz="1800" b="1" i="1" u="none" strike="noStrike" kern="1200" cap="none" spc="0" normalizeH="0" baseline="0" noProof="0">
                      <a:ln>
                        <a:noFill/>
                      </a:ln>
                      <a:solidFill>
                        <a:srgbClr val="FFC000"/>
                      </a:solidFill>
                      <a:effectLst/>
                      <a:uLnTx/>
                      <a:uFillTx/>
                      <a:latin typeface="Arial" panose="020B0604020202020204" pitchFamily="34" charset="0"/>
                      <a:ea typeface="+mn-ea"/>
                      <a:cs typeface="Arial" panose="020B0604020202020204" pitchFamily="34" charset="0"/>
                    </a:rPr>
                    <a:t>X-Y hours/week for Z months</a:t>
                  </a:r>
                </a:p>
                <a:p>
                  <a:pPr marL="0" marR="0" lvl="0" indent="0" algn="r" defTabSz="914400" rtl="0" eaLnBrk="1" fontAlgn="auto" latinLnBrk="0" hangingPunct="1">
                    <a:lnSpc>
                      <a:spcPct val="100000"/>
                    </a:lnSpc>
                    <a:spcBef>
                      <a:spcPts val="0"/>
                    </a:spcBef>
                    <a:spcAft>
                      <a:spcPts val="1000"/>
                    </a:spcAft>
                    <a:buClrTx/>
                    <a:buSzTx/>
                    <a:buFontTx/>
                    <a:buNone/>
                    <a:tabLst/>
                    <a:defRPr/>
                  </a:pPr>
                  <a:r>
                    <a:rPr kumimoji="0" lang="en-US" sz="1800" i="0" u="none" strike="noStrike" kern="1200" cap="none" spc="0" normalizeH="0" baseline="0" noProof="0">
                      <a:ln>
                        <a:noFill/>
                      </a:ln>
                      <a:solidFill>
                        <a:srgbClr val="FFC000"/>
                      </a:solidFill>
                      <a:effectLst/>
                      <a:uLnTx/>
                      <a:uFillTx/>
                      <a:latin typeface="Arial" panose="020B0604020202020204" pitchFamily="34" charset="0"/>
                      <a:ea typeface="+mn-ea"/>
                      <a:cs typeface="Arial" panose="020B0604020202020204" pitchFamily="34" charset="0"/>
                    </a:rPr>
                    <a:t>Identify solutions to expand financing options to LMI communities and provide incentives</a:t>
                  </a:r>
                  <a:r>
                    <a:rPr lang="en-US">
                      <a:solidFill>
                        <a:srgbClr val="FFC000"/>
                      </a:solidFill>
                      <a:latin typeface="Arial" panose="020B0604020202020204" pitchFamily="34" charset="0"/>
                      <a:cs typeface="Arial" panose="020B0604020202020204" pitchFamily="34" charset="0"/>
                    </a:rPr>
                    <a:t>]</a:t>
                  </a:r>
                  <a:endParaRPr kumimoji="0" lang="en-US" sz="1800" i="0" u="none" strike="noStrike" kern="1200" cap="none" spc="0" normalizeH="0" baseline="0" noProof="0">
                    <a:ln>
                      <a:noFill/>
                    </a:ln>
                    <a:solidFill>
                      <a:srgbClr val="FFC000"/>
                    </a:solidFill>
                    <a:effectLst/>
                    <a:uLnTx/>
                    <a:uFillTx/>
                    <a:latin typeface="Arial" panose="020B0604020202020204" pitchFamily="34" charset="0"/>
                    <a:ea typeface="+mn-ea"/>
                    <a:cs typeface="Arial" panose="020B0604020202020204" pitchFamily="34" charset="0"/>
                  </a:endParaRPr>
                </a:p>
              </p:txBody>
            </p:sp>
            <p:sp>
              <p:nvSpPr>
                <p:cNvPr id="8" name="TextBox 4">
                  <a:extLst>
                    <a:ext uri="{FF2B5EF4-FFF2-40B4-BE49-F238E27FC236}">
                      <a16:creationId xmlns:a16="http://schemas.microsoft.com/office/drawing/2014/main" id="{0D7E8B25-82DC-42C5-8AF9-3C698F074C0E}"/>
                    </a:ext>
                  </a:extLst>
                </p:cNvPr>
                <p:cNvSpPr txBox="1"/>
                <p:nvPr/>
              </p:nvSpPr>
              <p:spPr>
                <a:xfrm>
                  <a:off x="988376" y="4360121"/>
                  <a:ext cx="4031292" cy="124649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1000"/>
                    </a:spcAft>
                    <a:buClrTx/>
                    <a:buSzTx/>
                    <a:buFontTx/>
                    <a:buNone/>
                    <a:tabLst/>
                    <a:defRPr/>
                  </a:pPr>
                  <a:r>
                    <a:rPr kumimoji="0" lang="en-US" sz="1800" b="1" i="0" u="none" strike="noStrike" kern="1200" cap="none" spc="0" normalizeH="0" baseline="0" noProof="0">
                      <a:ln>
                        <a:noFill/>
                      </a:ln>
                      <a:solidFill>
                        <a:srgbClr val="FFC000"/>
                      </a:solidFill>
                      <a:effectLst/>
                      <a:uLnTx/>
                      <a:uFillTx/>
                      <a:latin typeface="Arial" panose="020B0604020202020204" pitchFamily="34" charset="0"/>
                      <a:ea typeface="+mn-ea"/>
                      <a:cs typeface="Arial" panose="020B0604020202020204" pitchFamily="34" charset="0"/>
                    </a:rPr>
                    <a:t>[Program Development </a:t>
                  </a:r>
                  <a:br>
                    <a:rPr kumimoji="0" lang="en-US" sz="1800" b="1" i="0" u="none" strike="noStrike" kern="1200" cap="none" spc="0" normalizeH="0" baseline="0" noProof="0">
                      <a:ln>
                        <a:noFill/>
                      </a:ln>
                      <a:solidFill>
                        <a:srgbClr val="FFC000"/>
                      </a:solidFill>
                      <a:effectLst/>
                      <a:uLnTx/>
                      <a:uFillTx/>
                      <a:latin typeface="Arial" panose="020B0604020202020204" pitchFamily="34" charset="0"/>
                      <a:ea typeface="+mn-ea"/>
                      <a:cs typeface="Arial" panose="020B0604020202020204" pitchFamily="34" charset="0"/>
                    </a:rPr>
                  </a:br>
                  <a:r>
                    <a:rPr kumimoji="0" lang="en-US" sz="1800" b="1" i="1" u="none" strike="noStrike" kern="1200" cap="none" spc="0" normalizeH="0" baseline="0" noProof="0">
                      <a:ln>
                        <a:noFill/>
                      </a:ln>
                      <a:solidFill>
                        <a:srgbClr val="FFC000"/>
                      </a:solidFill>
                      <a:effectLst/>
                      <a:uLnTx/>
                      <a:uFillTx/>
                      <a:latin typeface="Arial" panose="020B0604020202020204" pitchFamily="34" charset="0"/>
                      <a:ea typeface="+mn-ea"/>
                      <a:cs typeface="Arial" panose="020B0604020202020204" pitchFamily="34" charset="0"/>
                    </a:rPr>
                    <a:t>X-Y hours/week for Z months</a:t>
                  </a:r>
                </a:p>
                <a:p>
                  <a:pPr marL="0" marR="0" lvl="0" indent="0" algn="l" defTabSz="914400" rtl="0" eaLnBrk="1" fontAlgn="auto" latinLnBrk="0" hangingPunct="1">
                    <a:lnSpc>
                      <a:spcPct val="100000"/>
                    </a:lnSpc>
                    <a:spcBef>
                      <a:spcPts val="0"/>
                    </a:spcBef>
                    <a:spcAft>
                      <a:spcPts val="1000"/>
                    </a:spcAft>
                    <a:buClrTx/>
                    <a:buSzTx/>
                    <a:buFontTx/>
                    <a:buNone/>
                    <a:tabLst/>
                    <a:defRPr/>
                  </a:pPr>
                  <a:r>
                    <a:rPr lang="en-US">
                      <a:solidFill>
                        <a:srgbClr val="FFC000"/>
                      </a:solidFill>
                      <a:latin typeface="Arial" panose="020B0604020202020204" pitchFamily="34" charset="0"/>
                      <a:cs typeface="Arial" panose="020B0604020202020204" pitchFamily="34" charset="0"/>
                    </a:rPr>
                    <a:t>Be involved in the development of the Electrify campaign structure, goals, planning, and implementation]</a:t>
                  </a:r>
                  <a:endParaRPr kumimoji="0" lang="en-US" sz="1800" i="0" u="none" strike="noStrike" kern="1200" cap="none" spc="0" normalizeH="0" baseline="0" noProof="0">
                    <a:ln>
                      <a:noFill/>
                    </a:ln>
                    <a:solidFill>
                      <a:srgbClr val="FFC000"/>
                    </a:solidFill>
                    <a:effectLst/>
                    <a:uLnTx/>
                    <a:uFillTx/>
                    <a:latin typeface="Arial" panose="020B0604020202020204" pitchFamily="34" charset="0"/>
                    <a:ea typeface="+mn-ea"/>
                    <a:cs typeface="Arial" panose="020B0604020202020204" pitchFamily="34" charset="0"/>
                  </a:endParaRPr>
                </a:p>
              </p:txBody>
            </p:sp>
            <p:sp>
              <p:nvSpPr>
                <p:cNvPr id="9" name="Rounded Rectangle 17">
                  <a:extLst>
                    <a:ext uri="{FF2B5EF4-FFF2-40B4-BE49-F238E27FC236}">
                      <a16:creationId xmlns:a16="http://schemas.microsoft.com/office/drawing/2014/main" id="{B9C9EB56-000A-4C9A-9E91-F59234E89FCF}"/>
                    </a:ext>
                  </a:extLst>
                </p:cNvPr>
                <p:cNvSpPr/>
                <p:nvPr/>
              </p:nvSpPr>
              <p:spPr>
                <a:xfrm>
                  <a:off x="6057735" y="2940968"/>
                  <a:ext cx="5033681" cy="127747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Tw Cen MT" panose="020B0602020104020603"/>
                    <a:ea typeface="+mn-ea"/>
                    <a:cs typeface="+mn-cs"/>
                  </a:endParaRPr>
                </a:p>
              </p:txBody>
            </p:sp>
            <p:sp>
              <p:nvSpPr>
                <p:cNvPr id="10" name="Rounded Rectangle 16">
                  <a:extLst>
                    <a:ext uri="{FF2B5EF4-FFF2-40B4-BE49-F238E27FC236}">
                      <a16:creationId xmlns:a16="http://schemas.microsoft.com/office/drawing/2014/main" id="{CCC67455-0EA9-46D7-BA9F-09A1BC04626A}"/>
                    </a:ext>
                  </a:extLst>
                </p:cNvPr>
                <p:cNvSpPr/>
                <p:nvPr/>
              </p:nvSpPr>
              <p:spPr>
                <a:xfrm>
                  <a:off x="897568" y="2945472"/>
                  <a:ext cx="5033681" cy="127747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Tw Cen MT" panose="020B0602020104020603"/>
                    <a:ea typeface="+mn-ea"/>
                    <a:cs typeface="+mn-cs"/>
                  </a:endParaRPr>
                </a:p>
              </p:txBody>
            </p:sp>
            <p:sp>
              <p:nvSpPr>
                <p:cNvPr id="11" name="Pie 8">
                  <a:extLst>
                    <a:ext uri="{FF2B5EF4-FFF2-40B4-BE49-F238E27FC236}">
                      <a16:creationId xmlns:a16="http://schemas.microsoft.com/office/drawing/2014/main" id="{E1C4F535-69C7-4BD2-8164-3D17D3862C9F}"/>
                    </a:ext>
                  </a:extLst>
                </p:cNvPr>
                <p:cNvSpPr/>
                <p:nvPr/>
              </p:nvSpPr>
              <p:spPr>
                <a:xfrm>
                  <a:off x="4653780" y="2945474"/>
                  <a:ext cx="2554941" cy="2554941"/>
                </a:xfrm>
                <a:prstGeom prst="pie">
                  <a:avLst>
                    <a:gd name="adj1" fmla="val 10800000"/>
                    <a:gd name="adj2" fmla="val 16200000"/>
                  </a:avLst>
                </a:prstGeom>
                <a:gradFill flip="none" rotWithShape="1">
                  <a:gsLst>
                    <a:gs pos="100000">
                      <a:srgbClr val="003A63"/>
                    </a:gs>
                    <a:gs pos="0">
                      <a:srgbClr val="003A63"/>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Tw Cen MT" panose="020B0602020104020603"/>
                    <a:ea typeface="+mn-ea"/>
                    <a:cs typeface="+mn-cs"/>
                  </a:endParaRPr>
                </a:p>
              </p:txBody>
            </p:sp>
            <p:sp>
              <p:nvSpPr>
                <p:cNvPr id="13" name="Pie 12">
                  <a:extLst>
                    <a:ext uri="{FF2B5EF4-FFF2-40B4-BE49-F238E27FC236}">
                      <a16:creationId xmlns:a16="http://schemas.microsoft.com/office/drawing/2014/main" id="{4D3D7349-E8E8-4309-A515-9A4D3FDB2641}"/>
                    </a:ext>
                  </a:extLst>
                </p:cNvPr>
                <p:cNvSpPr/>
                <p:nvPr/>
              </p:nvSpPr>
              <p:spPr>
                <a:xfrm flipH="1" flipV="1">
                  <a:off x="4780264" y="3064188"/>
                  <a:ext cx="2554941" cy="2554941"/>
                </a:xfrm>
                <a:prstGeom prst="pie">
                  <a:avLst>
                    <a:gd name="adj1" fmla="val 10800000"/>
                    <a:gd name="adj2" fmla="val 16200000"/>
                  </a:avLst>
                </a:prstGeom>
                <a:solidFill>
                  <a:srgbClr val="003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Tw Cen MT" panose="020B0602020104020603"/>
                    <a:ea typeface="+mn-ea"/>
                    <a:cs typeface="+mn-cs"/>
                  </a:endParaRPr>
                </a:p>
              </p:txBody>
            </p:sp>
            <p:sp>
              <p:nvSpPr>
                <p:cNvPr id="14" name="Pie 13">
                  <a:extLst>
                    <a:ext uri="{FF2B5EF4-FFF2-40B4-BE49-F238E27FC236}">
                      <a16:creationId xmlns:a16="http://schemas.microsoft.com/office/drawing/2014/main" id="{D597090E-5F33-4950-BC03-B8442CBD1449}"/>
                    </a:ext>
                  </a:extLst>
                </p:cNvPr>
                <p:cNvSpPr/>
                <p:nvPr/>
              </p:nvSpPr>
              <p:spPr>
                <a:xfrm flipV="1">
                  <a:off x="4653779" y="3064187"/>
                  <a:ext cx="2554941" cy="2554941"/>
                </a:xfrm>
                <a:prstGeom prst="pie">
                  <a:avLst>
                    <a:gd name="adj1" fmla="val 10800000"/>
                    <a:gd name="adj2" fmla="val 16200000"/>
                  </a:avLst>
                </a:prstGeom>
                <a:solidFill>
                  <a:srgbClr val="003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Tw Cen MT" panose="020B0602020104020603"/>
                    <a:ea typeface="+mn-ea"/>
                    <a:cs typeface="+mn-cs"/>
                  </a:endParaRPr>
                </a:p>
              </p:txBody>
            </p:sp>
            <p:sp>
              <p:nvSpPr>
                <p:cNvPr id="15" name="TextBox 11">
                  <a:extLst>
                    <a:ext uri="{FF2B5EF4-FFF2-40B4-BE49-F238E27FC236}">
                      <a16:creationId xmlns:a16="http://schemas.microsoft.com/office/drawing/2014/main" id="{805F2643-D576-47DF-9CB0-ADD9CB338D66}"/>
                    </a:ext>
                  </a:extLst>
                </p:cNvPr>
                <p:cNvSpPr txBox="1"/>
                <p:nvPr/>
              </p:nvSpPr>
              <p:spPr>
                <a:xfrm>
                  <a:off x="1002189" y="2981409"/>
                  <a:ext cx="3300206" cy="124649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1000"/>
                    </a:spcAft>
                    <a:buClrTx/>
                    <a:buSzTx/>
                    <a:buFontTx/>
                    <a:buNone/>
                    <a:tabLst/>
                    <a:defRPr/>
                  </a:pPr>
                  <a:r>
                    <a:rPr kumimoji="0" lang="en-US" sz="1800" b="1" i="0" u="none" strike="noStrike" kern="1200" cap="none" spc="0" normalizeH="0" baseline="0" noProof="0">
                      <a:ln>
                        <a:noFill/>
                      </a:ln>
                      <a:solidFill>
                        <a:srgbClr val="FFC000"/>
                      </a:solidFill>
                      <a:effectLst/>
                      <a:uLnTx/>
                      <a:uFillTx/>
                      <a:latin typeface="Arial" panose="020B0604020202020204" pitchFamily="34" charset="0"/>
                      <a:ea typeface="+mn-ea"/>
                      <a:cs typeface="Arial" panose="020B0604020202020204" pitchFamily="34" charset="0"/>
                    </a:rPr>
                    <a:t>[Outreach </a:t>
                  </a:r>
                  <a:br>
                    <a:rPr kumimoji="0" lang="en-US" sz="1800" b="1" i="0" u="none" strike="noStrike" kern="1200" cap="none" spc="0" normalizeH="0" baseline="0" noProof="0">
                      <a:ln>
                        <a:noFill/>
                      </a:ln>
                      <a:solidFill>
                        <a:srgbClr val="FFC000"/>
                      </a:solidFill>
                      <a:effectLst/>
                      <a:uLnTx/>
                      <a:uFillTx/>
                      <a:latin typeface="Arial" panose="020B0604020202020204" pitchFamily="34" charset="0"/>
                      <a:ea typeface="+mn-ea"/>
                      <a:cs typeface="Arial" panose="020B0604020202020204" pitchFamily="34" charset="0"/>
                    </a:rPr>
                  </a:br>
                  <a:r>
                    <a:rPr kumimoji="0" lang="en-US" sz="1800" b="1" i="1" u="none" strike="noStrike" kern="1200" cap="none" spc="0" normalizeH="0" baseline="0" noProof="0">
                      <a:ln>
                        <a:noFill/>
                      </a:ln>
                      <a:solidFill>
                        <a:srgbClr val="FFC000"/>
                      </a:solidFill>
                      <a:effectLst/>
                      <a:uLnTx/>
                      <a:uFillTx/>
                      <a:latin typeface="Arial" panose="020B0604020202020204" pitchFamily="34" charset="0"/>
                      <a:ea typeface="+mn-ea"/>
                      <a:cs typeface="Arial" panose="020B0604020202020204" pitchFamily="34" charset="0"/>
                    </a:rPr>
                    <a:t>X-Y hours/week for Z months</a:t>
                  </a:r>
                </a:p>
                <a:p>
                  <a:pPr marL="0" marR="0" lvl="0" indent="0" algn="l" defTabSz="914400" rtl="0" eaLnBrk="1" fontAlgn="auto" latinLnBrk="0" hangingPunct="1">
                    <a:lnSpc>
                      <a:spcPct val="100000"/>
                    </a:lnSpc>
                    <a:spcBef>
                      <a:spcPts val="0"/>
                    </a:spcBef>
                    <a:spcAft>
                      <a:spcPts val="1000"/>
                    </a:spcAft>
                    <a:buClrTx/>
                    <a:buSzTx/>
                    <a:buFontTx/>
                    <a:buNone/>
                    <a:tabLst/>
                    <a:defRPr/>
                  </a:pPr>
                  <a:r>
                    <a:rPr lang="en-US" noProof="0">
                      <a:solidFill>
                        <a:srgbClr val="FFC000"/>
                      </a:solidFill>
                      <a:latin typeface="Arial" panose="020B0604020202020204" pitchFamily="34" charset="0"/>
                      <a:cs typeface="Arial" panose="020B0604020202020204" pitchFamily="34" charset="0"/>
                    </a:rPr>
                    <a:t>Conduct outreach to the prioritized communities to spread word of the campaign]</a:t>
                  </a:r>
                  <a:endParaRPr kumimoji="0" lang="en-US" i="0" u="none" strike="noStrike" kern="1200" cap="none" spc="0" normalizeH="0" baseline="0" noProof="0">
                    <a:ln>
                      <a:noFill/>
                    </a:ln>
                    <a:solidFill>
                      <a:srgbClr val="FFC000"/>
                    </a:solidFill>
                    <a:effectLst/>
                    <a:uLnTx/>
                    <a:uFillTx/>
                    <a:latin typeface="Arial" panose="020B0604020202020204" pitchFamily="34" charset="0"/>
                    <a:cs typeface="Arial" panose="020B0604020202020204" pitchFamily="34" charset="0"/>
                  </a:endParaRPr>
                </a:p>
              </p:txBody>
            </p:sp>
            <p:sp>
              <p:nvSpPr>
                <p:cNvPr id="16" name="TextBox 12">
                  <a:extLst>
                    <a:ext uri="{FF2B5EF4-FFF2-40B4-BE49-F238E27FC236}">
                      <a16:creationId xmlns:a16="http://schemas.microsoft.com/office/drawing/2014/main" id="{4E6706B5-AB9B-4F8C-A681-69F154D189C7}"/>
                    </a:ext>
                  </a:extLst>
                </p:cNvPr>
                <p:cNvSpPr txBox="1"/>
                <p:nvPr/>
              </p:nvSpPr>
              <p:spPr>
                <a:xfrm>
                  <a:off x="7593119" y="2981409"/>
                  <a:ext cx="3371811" cy="1246491"/>
                </a:xfrm>
                <a:prstGeom prst="rect">
                  <a:avLst/>
                </a:prstGeom>
                <a:noFill/>
              </p:spPr>
              <p:txBody>
                <a:bodyPr wrap="square" lIns="91440" tIns="45720" rIns="91440" bIns="4572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1000"/>
                    </a:spcAft>
                    <a:defRPr/>
                  </a:pPr>
                  <a:r>
                    <a:rPr kumimoji="0" lang="en-US" sz="1800" b="1" i="0" u="none" strike="noStrike" kern="1200" cap="none" spc="0" normalizeH="0" baseline="0" noProof="0">
                      <a:ln>
                        <a:noFill/>
                      </a:ln>
                      <a:solidFill>
                        <a:srgbClr val="FFC000"/>
                      </a:solidFill>
                      <a:effectLst/>
                      <a:uLnTx/>
                      <a:uFillTx/>
                      <a:latin typeface="Arial" panose="020B0604020202020204" pitchFamily="34" charset="0"/>
                      <a:ea typeface="+mn-ea"/>
                      <a:cs typeface="Arial" panose="020B0604020202020204" pitchFamily="34" charset="0"/>
                    </a:rPr>
                    <a:t>[Contractor Engagement</a:t>
                  </a:r>
                  <a:br>
                    <a:rPr kumimoji="0" lang="en-US" sz="1800" b="1" i="0" u="none" strike="noStrike" kern="1200" cap="none" spc="0" normalizeH="0" baseline="0" noProof="0">
                      <a:ln>
                        <a:noFill/>
                      </a:ln>
                      <a:solidFill>
                        <a:srgbClr val="FFC000"/>
                      </a:solidFill>
                      <a:effectLst/>
                      <a:uLnTx/>
                      <a:uFillTx/>
                      <a:latin typeface="Arial" panose="020B0604020202020204" pitchFamily="34" charset="0"/>
                      <a:ea typeface="+mn-ea"/>
                      <a:cs typeface="Arial" panose="020B0604020202020204" pitchFamily="34" charset="0"/>
                    </a:rPr>
                  </a:br>
                  <a:r>
                    <a:rPr kumimoji="0" lang="en-US" sz="1800" b="1" i="1" u="none" strike="noStrike" kern="1200" cap="none" spc="0" normalizeH="0" baseline="0" noProof="0">
                      <a:ln>
                        <a:noFill/>
                      </a:ln>
                      <a:solidFill>
                        <a:srgbClr val="FFC000"/>
                      </a:solidFill>
                      <a:effectLst/>
                      <a:uLnTx/>
                      <a:uFillTx/>
                      <a:latin typeface="Arial" panose="020B0604020202020204" pitchFamily="34" charset="0"/>
                      <a:ea typeface="+mn-ea"/>
                      <a:cs typeface="Arial" panose="020B0604020202020204" pitchFamily="34" charset="0"/>
                    </a:rPr>
                    <a:t>X-Y hours/week for Z months</a:t>
                  </a:r>
                </a:p>
                <a:p>
                  <a:pPr marL="0" marR="0" lvl="0" indent="0" algn="r" defTabSz="914400" rtl="0" eaLnBrk="1" fontAlgn="auto" latinLnBrk="0" hangingPunct="1">
                    <a:lnSpc>
                      <a:spcPct val="100000"/>
                    </a:lnSpc>
                    <a:spcBef>
                      <a:spcPts val="0"/>
                    </a:spcBef>
                    <a:spcAft>
                      <a:spcPts val="1000"/>
                    </a:spcAft>
                    <a:buClrTx/>
                    <a:buSzTx/>
                    <a:buFontTx/>
                    <a:buNone/>
                    <a:tabLst/>
                    <a:defRPr/>
                  </a:pPr>
                  <a:r>
                    <a:rPr lang="en-US">
                      <a:solidFill>
                        <a:srgbClr val="FFC000"/>
                      </a:solidFill>
                      <a:latin typeface="Arial"/>
                      <a:cs typeface="Arial"/>
                    </a:rPr>
                    <a:t>Working with contractors to understand their interest, concerns, and participation in the program</a:t>
                  </a:r>
                  <a:r>
                    <a:rPr lang="en-US" noProof="0">
                      <a:solidFill>
                        <a:srgbClr val="FFC000"/>
                      </a:solidFill>
                      <a:latin typeface="Arial"/>
                      <a:cs typeface="Arial"/>
                    </a:rPr>
                    <a:t>]</a:t>
                  </a:r>
                  <a:endParaRPr kumimoji="0" lang="en-US" i="0" u="none" strike="noStrike" kern="1200" cap="none" spc="0" normalizeH="0" baseline="0" noProof="0">
                    <a:ln>
                      <a:noFill/>
                    </a:ln>
                    <a:solidFill>
                      <a:srgbClr val="FFC000"/>
                    </a:solidFill>
                    <a:effectLst/>
                    <a:uLnTx/>
                    <a:uFillTx/>
                    <a:latin typeface="Arial" panose="020B0604020202020204" pitchFamily="34" charset="0"/>
                    <a:cs typeface="Arial" panose="020B0604020202020204" pitchFamily="34" charset="0"/>
                  </a:endParaRPr>
                </a:p>
              </p:txBody>
            </p:sp>
            <p:pic>
              <p:nvPicPr>
                <p:cNvPr id="18" name="Graphic 14" descr="Folder Search with solid fill">
                  <a:extLst>
                    <a:ext uri="{FF2B5EF4-FFF2-40B4-BE49-F238E27FC236}">
                      <a16:creationId xmlns:a16="http://schemas.microsoft.com/office/drawing/2014/main" id="{FCA4FD94-3A93-4B91-8474-455CE6374E20}"/>
                    </a:ext>
                  </a:extLst>
                </p:cNvPr>
                <p:cNvPicPr>
                  <a:picLocks noChangeAspect="1"/>
                </p:cNvPicPr>
                <p:nvPr/>
              </p:nvPicPr>
              <p:blipFill>
                <a:blip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6116249" y="3258175"/>
                  <a:ext cx="914400" cy="914400"/>
                </a:xfrm>
                <a:prstGeom prst="rect">
                  <a:avLst/>
                </a:prstGeom>
              </p:spPr>
            </p:pic>
          </p:grpSp>
          <p:sp>
            <p:nvSpPr>
              <p:cNvPr id="12" name="Pie 11">
                <a:extLst>
                  <a:ext uri="{FF2B5EF4-FFF2-40B4-BE49-F238E27FC236}">
                    <a16:creationId xmlns:a16="http://schemas.microsoft.com/office/drawing/2014/main" id="{B3A1DAE1-1E38-4D34-8162-F150421C62BC}"/>
                  </a:ext>
                </a:extLst>
              </p:cNvPr>
              <p:cNvSpPr/>
              <p:nvPr/>
            </p:nvSpPr>
            <p:spPr>
              <a:xfrm flipH="1">
                <a:off x="4780264" y="2945473"/>
                <a:ext cx="2554941" cy="2554941"/>
              </a:xfrm>
              <a:prstGeom prst="pie">
                <a:avLst>
                  <a:gd name="adj1" fmla="val 10800000"/>
                  <a:gd name="adj2" fmla="val 16200000"/>
                </a:avLst>
              </a:prstGeom>
              <a:solidFill>
                <a:srgbClr val="003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Tw Cen MT" panose="020B0602020104020603"/>
                  <a:ea typeface="+mn-ea"/>
                  <a:cs typeface="+mn-cs"/>
                </a:endParaRPr>
              </a:p>
            </p:txBody>
          </p:sp>
        </p:grpSp>
      </p:grpSp>
      <p:pic>
        <p:nvPicPr>
          <p:cNvPr id="17" name="Graphic 16" descr="Megaphone with solid fill">
            <a:extLst>
              <a:ext uri="{FF2B5EF4-FFF2-40B4-BE49-F238E27FC236}">
                <a16:creationId xmlns:a16="http://schemas.microsoft.com/office/drawing/2014/main" id="{6DC00431-C12C-49A2-B834-65BA82775017}"/>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006056" y="2645698"/>
            <a:ext cx="914400" cy="914400"/>
          </a:xfrm>
          <a:prstGeom prst="rect">
            <a:avLst/>
          </a:prstGeom>
        </p:spPr>
      </p:pic>
      <p:pic>
        <p:nvPicPr>
          <p:cNvPr id="29" name="Graphic 28" descr="Checklist with solid fill">
            <a:extLst>
              <a:ext uri="{FF2B5EF4-FFF2-40B4-BE49-F238E27FC236}">
                <a16:creationId xmlns:a16="http://schemas.microsoft.com/office/drawing/2014/main" id="{3365223E-295C-4EE7-9FA5-7A68A7DDAAA6}"/>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6303066" y="4249933"/>
            <a:ext cx="914400" cy="914400"/>
          </a:xfrm>
          <a:prstGeom prst="rect">
            <a:avLst/>
          </a:prstGeom>
        </p:spPr>
      </p:pic>
      <p:sp>
        <p:nvSpPr>
          <p:cNvPr id="31" name="Rounded Rectangle 2">
            <a:extLst>
              <a:ext uri="{FF2B5EF4-FFF2-40B4-BE49-F238E27FC236}">
                <a16:creationId xmlns:a16="http://schemas.microsoft.com/office/drawing/2014/main" id="{EBFE13DB-346F-4CC7-B5F9-336EC3945B62}"/>
              </a:ext>
            </a:extLst>
          </p:cNvPr>
          <p:cNvSpPr/>
          <p:nvPr/>
        </p:nvSpPr>
        <p:spPr>
          <a:xfrm>
            <a:off x="9519239" y="29036"/>
            <a:ext cx="2499681" cy="2313121"/>
          </a:xfrm>
          <a:prstGeom prst="roundRect">
            <a:avLst/>
          </a:prstGeom>
          <a:solidFill>
            <a:schemeClr val="bg1">
              <a:lumMod val="50000"/>
            </a:schemeClr>
          </a:solidFill>
          <a:ln w="508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sng"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t>Instructions:</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kumimoji="0" lang="en-US" sz="120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t>Edit the text in yellow to your points on how the stakeholder could participate in the campaign. Update the icons as necessary. </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a:solidFill>
                  <a:srgbClr val="FFFFFF"/>
                </a:solidFill>
                <a:latin typeface="Arial" panose="020B0604020202020204" pitchFamily="34" charset="0"/>
                <a:cs typeface="Arial" panose="020B0604020202020204" pitchFamily="34" charset="0"/>
              </a:rPr>
              <a:t>Review the different role ideas in the speakers notes to adjust tasks by stakeholder.</a:t>
            </a:r>
            <a:endParaRPr kumimoji="0" lang="en-US" sz="120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pic>
        <p:nvPicPr>
          <p:cNvPr id="19" name="Graphic 18" descr="Decision chart with solid fill">
            <a:extLst>
              <a:ext uri="{FF2B5EF4-FFF2-40B4-BE49-F238E27FC236}">
                <a16:creationId xmlns:a16="http://schemas.microsoft.com/office/drawing/2014/main" id="{90A8260A-B34E-462E-B43D-83A911902E3E}"/>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5023570" y="4188102"/>
            <a:ext cx="914400" cy="914400"/>
          </a:xfrm>
          <a:prstGeom prst="rect">
            <a:avLst/>
          </a:prstGeom>
        </p:spPr>
      </p:pic>
    </p:spTree>
    <p:extLst>
      <p:ext uri="{BB962C8B-B14F-4D97-AF65-F5344CB8AC3E}">
        <p14:creationId xmlns:p14="http://schemas.microsoft.com/office/powerpoint/2010/main" val="27089901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eat Pump Options and Uses | HGTV">
            <a:extLst>
              <a:ext uri="{FF2B5EF4-FFF2-40B4-BE49-F238E27FC236}">
                <a16:creationId xmlns:a16="http://schemas.microsoft.com/office/drawing/2014/main" id="{74EDB7C1-9C71-413C-B799-14B76C56AFF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5868D2DF-1BD2-AD4D-B28B-3F9A9867C25D}"/>
              </a:ext>
            </a:extLst>
          </p:cNvPr>
          <p:cNvSpPr/>
          <p:nvPr/>
        </p:nvSpPr>
        <p:spPr>
          <a:xfrm>
            <a:off x="29734" y="26053"/>
            <a:ext cx="7139110" cy="6831947"/>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4" name="Title 13">
            <a:extLst>
              <a:ext uri="{FF2B5EF4-FFF2-40B4-BE49-F238E27FC236}">
                <a16:creationId xmlns:a16="http://schemas.microsoft.com/office/drawing/2014/main" id="{D304500F-C17A-334D-B76E-8694325654D5}"/>
              </a:ext>
            </a:extLst>
          </p:cNvPr>
          <p:cNvSpPr>
            <a:spLocks noGrp="1"/>
          </p:cNvSpPr>
          <p:nvPr>
            <p:ph type="ctrTitle"/>
          </p:nvPr>
        </p:nvSpPr>
        <p:spPr>
          <a:xfrm>
            <a:off x="596900" y="1178972"/>
            <a:ext cx="7139110" cy="1655762"/>
          </a:xfrm>
        </p:spPr>
        <p:txBody>
          <a:bodyPr>
            <a:noAutofit/>
          </a:bodyPr>
          <a:lstStyle/>
          <a:p>
            <a:r>
              <a:rPr lang="en-US" sz="6000">
                <a:solidFill>
                  <a:srgbClr val="45CFCC"/>
                </a:solidFill>
                <a:latin typeface="Tw Cen MT"/>
                <a:cs typeface="Arial"/>
              </a:rPr>
              <a:t>Questions?</a:t>
            </a:r>
          </a:p>
        </p:txBody>
      </p:sp>
      <p:sp>
        <p:nvSpPr>
          <p:cNvPr id="6" name="Rounded Rectangle 2">
            <a:extLst>
              <a:ext uri="{FF2B5EF4-FFF2-40B4-BE49-F238E27FC236}">
                <a16:creationId xmlns:a16="http://schemas.microsoft.com/office/drawing/2014/main" id="{96E43A89-6029-C848-B12A-2042B4A0B112}"/>
              </a:ext>
            </a:extLst>
          </p:cNvPr>
          <p:cNvSpPr/>
          <p:nvPr/>
        </p:nvSpPr>
        <p:spPr>
          <a:xfrm>
            <a:off x="9284237" y="382393"/>
            <a:ext cx="2310863" cy="1580991"/>
          </a:xfrm>
          <a:prstGeom prst="roundRect">
            <a:avLst/>
          </a:prstGeom>
          <a:solidFill>
            <a:schemeClr val="bg1">
              <a:lumMod val="65000"/>
            </a:schemeClr>
          </a:solidFill>
          <a:ln w="508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sng" strike="noStrike" kern="1200" cap="none" spc="0" normalizeH="0" baseline="0" noProof="0">
                <a:ln>
                  <a:noFill/>
                </a:ln>
                <a:solidFill>
                  <a:schemeClr val="bg1"/>
                </a:solidFill>
                <a:effectLst/>
                <a:uLnTx/>
                <a:uFillTx/>
                <a:latin typeface="Arial"/>
                <a:ea typeface="+mn-ea"/>
                <a:cs typeface="Arial"/>
              </a:rPr>
              <a:t>Instructions:</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kumimoji="0" lang="en-US" sz="1200" b="0" i="0" u="none" strike="noStrike" kern="1200" cap="none" spc="0" normalizeH="0" baseline="0" noProof="0">
                <a:ln>
                  <a:noFill/>
                </a:ln>
                <a:solidFill>
                  <a:schemeClr val="bg1"/>
                </a:solidFill>
                <a:effectLst/>
                <a:uLnTx/>
                <a:uFillTx/>
                <a:latin typeface="Arial"/>
                <a:ea typeface="+mn-ea"/>
                <a:cs typeface="Arial"/>
              </a:rPr>
              <a:t>Add your </a:t>
            </a:r>
            <a:r>
              <a:rPr kumimoji="0" lang="en-US" sz="1200" b="1" i="0" u="sng" strike="noStrike" kern="1200" cap="none" spc="0" normalizeH="0" baseline="0" noProof="0">
                <a:ln>
                  <a:noFill/>
                </a:ln>
                <a:solidFill>
                  <a:schemeClr val="bg1"/>
                </a:solidFill>
                <a:effectLst/>
                <a:uLnTx/>
                <a:uFillTx/>
                <a:latin typeface="Arial"/>
                <a:ea typeface="+mn-ea"/>
                <a:cs typeface="Arial"/>
              </a:rPr>
              <a:t>logo</a:t>
            </a:r>
            <a:r>
              <a:rPr kumimoji="0" lang="en-US" sz="1200" b="0" i="0" u="none" strike="noStrike" kern="1200" cap="none" spc="0" normalizeH="0" baseline="0" noProof="0">
                <a:ln>
                  <a:noFill/>
                </a:ln>
                <a:solidFill>
                  <a:schemeClr val="bg1"/>
                </a:solidFill>
                <a:effectLst/>
                <a:uLnTx/>
                <a:uFillTx/>
                <a:latin typeface="Arial"/>
                <a:ea typeface="+mn-ea"/>
                <a:cs typeface="Arial"/>
              </a:rPr>
              <a:t> to bottom left of this slide. </a:t>
            </a:r>
          </a:p>
        </p:txBody>
      </p:sp>
      <p:sp>
        <p:nvSpPr>
          <p:cNvPr id="3" name="Title 13">
            <a:extLst>
              <a:ext uri="{FF2B5EF4-FFF2-40B4-BE49-F238E27FC236}">
                <a16:creationId xmlns:a16="http://schemas.microsoft.com/office/drawing/2014/main" id="{33CC58B5-03A6-4B5C-A846-86AA9A075061}"/>
              </a:ext>
            </a:extLst>
          </p:cNvPr>
          <p:cNvSpPr txBox="1">
            <a:spLocks/>
          </p:cNvSpPr>
          <p:nvPr/>
        </p:nvSpPr>
        <p:spPr>
          <a:xfrm>
            <a:off x="592418" y="2765725"/>
            <a:ext cx="7139110" cy="1655762"/>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5000" b="1" kern="1200">
                <a:solidFill>
                  <a:schemeClr val="accent1"/>
                </a:solidFill>
                <a:latin typeface="Tw Cen MT" panose="020B0602020104020603" pitchFamily="34" charset="77"/>
                <a:ea typeface="+mj-ea"/>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6000" b="1" i="0" u="none" strike="noStrike" kern="1200" cap="none" spc="0" normalizeH="0" baseline="0" noProof="0">
                <a:ln>
                  <a:noFill/>
                </a:ln>
                <a:solidFill>
                  <a:srgbClr val="45CFCC"/>
                </a:solidFill>
                <a:effectLst/>
                <a:uLnTx/>
                <a:uFillTx/>
                <a:latin typeface="Tw Cen MT"/>
                <a:ea typeface="+mj-ea"/>
                <a:cs typeface="Arial"/>
              </a:rPr>
              <a:t>Thank you!</a:t>
            </a:r>
            <a:endParaRPr kumimoji="0" lang="en-US" sz="5000" b="1" i="0" u="none" strike="noStrike" kern="1200" cap="none" spc="0" normalizeH="0" baseline="0" noProof="0">
              <a:ln>
                <a:noFill/>
              </a:ln>
              <a:solidFill>
                <a:srgbClr val="45CFCC"/>
              </a:solidFill>
              <a:effectLst/>
              <a:uLnTx/>
              <a:uFillTx/>
              <a:latin typeface="Tw Cen MT" panose="020B0602020104020603" pitchFamily="34" charset="77"/>
              <a:ea typeface="+mj-ea"/>
              <a:cs typeface="Arial" panose="020B0604020202020204" pitchFamily="34" charset="0"/>
            </a:endParaRPr>
          </a:p>
        </p:txBody>
      </p:sp>
    </p:spTree>
    <p:extLst>
      <p:ext uri="{BB962C8B-B14F-4D97-AF65-F5344CB8AC3E}">
        <p14:creationId xmlns:p14="http://schemas.microsoft.com/office/powerpoint/2010/main" val="3303312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8BF7E-E9DA-DA4C-8B8C-4AB37BAF164B}"/>
              </a:ext>
            </a:extLst>
          </p:cNvPr>
          <p:cNvSpPr>
            <a:spLocks noGrp="1"/>
          </p:cNvSpPr>
          <p:nvPr>
            <p:ph type="title"/>
          </p:nvPr>
        </p:nvSpPr>
        <p:spPr/>
        <p:txBody>
          <a:bodyPr>
            <a:noAutofit/>
          </a:bodyPr>
          <a:lstStyle/>
          <a:p>
            <a:r>
              <a:rPr lang="en-US" sz="3600"/>
              <a:t>Pitch Deck Template Guidance</a:t>
            </a:r>
          </a:p>
        </p:txBody>
      </p:sp>
      <p:sp>
        <p:nvSpPr>
          <p:cNvPr id="5" name="Chevron 4">
            <a:extLst>
              <a:ext uri="{FF2B5EF4-FFF2-40B4-BE49-F238E27FC236}">
                <a16:creationId xmlns:a16="http://schemas.microsoft.com/office/drawing/2014/main" id="{7EE30E43-23E9-414B-97F9-E1528E4B4063}"/>
              </a:ext>
            </a:extLst>
          </p:cNvPr>
          <p:cNvSpPr/>
          <p:nvPr/>
        </p:nvSpPr>
        <p:spPr>
          <a:xfrm>
            <a:off x="9598811" y="742042"/>
            <a:ext cx="499655" cy="696685"/>
          </a:xfrm>
          <a:prstGeom prst="chevron">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7" name="Chevron 6">
            <a:extLst>
              <a:ext uri="{FF2B5EF4-FFF2-40B4-BE49-F238E27FC236}">
                <a16:creationId xmlns:a16="http://schemas.microsoft.com/office/drawing/2014/main" id="{0AA7BC03-671A-1647-BEE4-C1C03F24F9AB}"/>
              </a:ext>
            </a:extLst>
          </p:cNvPr>
          <p:cNvSpPr/>
          <p:nvPr/>
        </p:nvSpPr>
        <p:spPr>
          <a:xfrm>
            <a:off x="10041508" y="742042"/>
            <a:ext cx="499655" cy="696685"/>
          </a:xfrm>
          <a:prstGeom prst="chevron">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8" name="Chevron 7">
            <a:extLst>
              <a:ext uri="{FF2B5EF4-FFF2-40B4-BE49-F238E27FC236}">
                <a16:creationId xmlns:a16="http://schemas.microsoft.com/office/drawing/2014/main" id="{973A907C-3471-1447-95AA-E660059F08C5}"/>
              </a:ext>
            </a:extLst>
          </p:cNvPr>
          <p:cNvSpPr/>
          <p:nvPr/>
        </p:nvSpPr>
        <p:spPr>
          <a:xfrm>
            <a:off x="10484205" y="742042"/>
            <a:ext cx="499655" cy="696685"/>
          </a:xfrm>
          <a:prstGeom prst="chevron">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9" name="Chevron 8">
            <a:extLst>
              <a:ext uri="{FF2B5EF4-FFF2-40B4-BE49-F238E27FC236}">
                <a16:creationId xmlns:a16="http://schemas.microsoft.com/office/drawing/2014/main" id="{621A0056-0411-224F-96D5-D9F912F42309}"/>
              </a:ext>
            </a:extLst>
          </p:cNvPr>
          <p:cNvSpPr/>
          <p:nvPr/>
        </p:nvSpPr>
        <p:spPr>
          <a:xfrm>
            <a:off x="10926902" y="742042"/>
            <a:ext cx="499655" cy="696685"/>
          </a:xfrm>
          <a:prstGeom prst="chevron">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1" name="Chevron 10">
            <a:extLst>
              <a:ext uri="{FF2B5EF4-FFF2-40B4-BE49-F238E27FC236}">
                <a16:creationId xmlns:a16="http://schemas.microsoft.com/office/drawing/2014/main" id="{EB84BAFB-9EDC-BE4F-97DA-7746B09C5657}"/>
              </a:ext>
            </a:extLst>
          </p:cNvPr>
          <p:cNvSpPr/>
          <p:nvPr/>
        </p:nvSpPr>
        <p:spPr>
          <a:xfrm>
            <a:off x="11369601" y="742042"/>
            <a:ext cx="499655" cy="696685"/>
          </a:xfrm>
          <a:prstGeom prst="chevron">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2" name="Chevron 11">
            <a:extLst>
              <a:ext uri="{FF2B5EF4-FFF2-40B4-BE49-F238E27FC236}">
                <a16:creationId xmlns:a16="http://schemas.microsoft.com/office/drawing/2014/main" id="{CCFC31E4-A78A-D649-81B7-85BB34A6F84C}"/>
              </a:ext>
            </a:extLst>
          </p:cNvPr>
          <p:cNvSpPr/>
          <p:nvPr/>
        </p:nvSpPr>
        <p:spPr>
          <a:xfrm>
            <a:off x="6942629" y="742042"/>
            <a:ext cx="499655" cy="696685"/>
          </a:xfrm>
          <a:prstGeom prst="chevron">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3" name="Chevron 12">
            <a:extLst>
              <a:ext uri="{FF2B5EF4-FFF2-40B4-BE49-F238E27FC236}">
                <a16:creationId xmlns:a16="http://schemas.microsoft.com/office/drawing/2014/main" id="{B276D48E-3C3D-FD47-B61B-2DF4FB527AE7}"/>
              </a:ext>
            </a:extLst>
          </p:cNvPr>
          <p:cNvSpPr/>
          <p:nvPr/>
        </p:nvSpPr>
        <p:spPr>
          <a:xfrm>
            <a:off x="7385326" y="742042"/>
            <a:ext cx="499655" cy="696685"/>
          </a:xfrm>
          <a:prstGeom prst="chevron">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Chevron 13">
            <a:extLst>
              <a:ext uri="{FF2B5EF4-FFF2-40B4-BE49-F238E27FC236}">
                <a16:creationId xmlns:a16="http://schemas.microsoft.com/office/drawing/2014/main" id="{EE4C0667-890B-7A4D-9622-1AEC1A1533FD}"/>
              </a:ext>
            </a:extLst>
          </p:cNvPr>
          <p:cNvSpPr/>
          <p:nvPr/>
        </p:nvSpPr>
        <p:spPr>
          <a:xfrm>
            <a:off x="7828023" y="742042"/>
            <a:ext cx="499655" cy="696685"/>
          </a:xfrm>
          <a:prstGeom prst="chevron">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5" name="Chevron 14">
            <a:extLst>
              <a:ext uri="{FF2B5EF4-FFF2-40B4-BE49-F238E27FC236}">
                <a16:creationId xmlns:a16="http://schemas.microsoft.com/office/drawing/2014/main" id="{ED8ABA91-B30A-6743-B5BF-2929FFA3B815}"/>
              </a:ext>
            </a:extLst>
          </p:cNvPr>
          <p:cNvSpPr/>
          <p:nvPr/>
        </p:nvSpPr>
        <p:spPr>
          <a:xfrm>
            <a:off x="8270720" y="742042"/>
            <a:ext cx="499655" cy="696685"/>
          </a:xfrm>
          <a:prstGeom prst="chevron">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6" name="Chevron 15">
            <a:extLst>
              <a:ext uri="{FF2B5EF4-FFF2-40B4-BE49-F238E27FC236}">
                <a16:creationId xmlns:a16="http://schemas.microsoft.com/office/drawing/2014/main" id="{C5C1AE86-B940-BD43-B564-FF253D5962E4}"/>
              </a:ext>
            </a:extLst>
          </p:cNvPr>
          <p:cNvSpPr/>
          <p:nvPr/>
        </p:nvSpPr>
        <p:spPr>
          <a:xfrm>
            <a:off x="8713417" y="742042"/>
            <a:ext cx="499655" cy="696685"/>
          </a:xfrm>
          <a:prstGeom prst="chevron">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7" name="Chevron 16">
            <a:extLst>
              <a:ext uri="{FF2B5EF4-FFF2-40B4-BE49-F238E27FC236}">
                <a16:creationId xmlns:a16="http://schemas.microsoft.com/office/drawing/2014/main" id="{B897D8E7-5077-4A4D-A95D-89601DAE0C59}"/>
              </a:ext>
            </a:extLst>
          </p:cNvPr>
          <p:cNvSpPr/>
          <p:nvPr/>
        </p:nvSpPr>
        <p:spPr>
          <a:xfrm>
            <a:off x="9156114" y="742042"/>
            <a:ext cx="499655" cy="696685"/>
          </a:xfrm>
          <a:prstGeom prst="chevron">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9" name="Rectangle 18">
            <a:extLst>
              <a:ext uri="{FF2B5EF4-FFF2-40B4-BE49-F238E27FC236}">
                <a16:creationId xmlns:a16="http://schemas.microsoft.com/office/drawing/2014/main" id="{39FF3947-751A-1A4B-8A16-E6AA8A2A6909}"/>
              </a:ext>
            </a:extLst>
          </p:cNvPr>
          <p:cNvSpPr/>
          <p:nvPr/>
        </p:nvSpPr>
        <p:spPr>
          <a:xfrm>
            <a:off x="5974813" y="3244334"/>
            <a:ext cx="242374"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Times" pitchFamily="2" charset="0"/>
                <a:ea typeface="+mn-ea"/>
                <a:cs typeface="+mn-cs"/>
              </a:rPr>
              <a:t> </a:t>
            </a: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0" name="TextBox 19">
            <a:extLst>
              <a:ext uri="{FF2B5EF4-FFF2-40B4-BE49-F238E27FC236}">
                <a16:creationId xmlns:a16="http://schemas.microsoft.com/office/drawing/2014/main" id="{3D20207A-1922-2C4D-8755-A8497DB86CF8}"/>
              </a:ext>
            </a:extLst>
          </p:cNvPr>
          <p:cNvSpPr txBox="1"/>
          <p:nvPr/>
        </p:nvSpPr>
        <p:spPr>
          <a:xfrm>
            <a:off x="466183" y="1830361"/>
            <a:ext cx="4339063" cy="4000006"/>
          </a:xfrm>
          <a:prstGeom prst="rect">
            <a:avLst/>
          </a:prstGeom>
          <a:noFill/>
        </p:spPr>
        <p:txBody>
          <a:bodyPr wrap="square" lIns="91440" tIns="45720" rIns="91440" bIns="45720" rtlCol="0" anchor="t">
            <a:spAutoFit/>
          </a:bodyPr>
          <a:lstStyle/>
          <a:p>
            <a:pPr marL="102870" marR="0" lvl="0" algn="l" defTabSz="914400" rtl="0" eaLnBrk="1" fontAlgn="auto" latinLnBrk="0" hangingPunct="1">
              <a:lnSpc>
                <a:spcPct val="114000"/>
              </a:lnSpc>
              <a:spcBef>
                <a:spcPts val="0"/>
              </a:spcBef>
              <a:spcAft>
                <a:spcPts val="2000"/>
              </a:spcAft>
              <a:buClrTx/>
              <a:buSzTx/>
              <a:tabLst/>
              <a:defRPr/>
            </a:pPr>
            <a:r>
              <a:rPr kumimoji="0" lang="en-US" b="1" i="1" u="none" strike="noStrike" kern="1200" cap="none" spc="0" normalizeH="0" baseline="0" noProof="0">
                <a:ln>
                  <a:noFill/>
                </a:ln>
                <a:solidFill>
                  <a:srgbClr val="003B63"/>
                </a:solidFill>
                <a:effectLst/>
                <a:uLnTx/>
                <a:uFillTx/>
                <a:latin typeface="Tw Cen MT"/>
                <a:ea typeface="+mn-ea"/>
                <a:cs typeface="Arial"/>
              </a:rPr>
              <a:t>What is the purpose of this pitch deck?</a:t>
            </a:r>
          </a:p>
          <a:p>
            <a:pPr marL="388620" marR="0" lvl="0" indent="-285750" algn="l" defTabSz="914400" rtl="0" eaLnBrk="1" fontAlgn="auto" latinLnBrk="0" hangingPunct="1">
              <a:lnSpc>
                <a:spcPct val="114000"/>
              </a:lnSpc>
              <a:spcBef>
                <a:spcPts val="0"/>
              </a:spcBef>
              <a:spcAft>
                <a:spcPts val="2000"/>
              </a:spcAft>
              <a:buClrTx/>
              <a:buSzTx/>
              <a:buFont typeface="Arial" panose="020B0604020202020204" pitchFamily="34" charset="0"/>
              <a:buChar char="•"/>
              <a:tabLst/>
              <a:defRPr/>
            </a:pPr>
            <a:r>
              <a:rPr lang="en-US">
                <a:solidFill>
                  <a:srgbClr val="000000">
                    <a:lumMod val="65000"/>
                    <a:lumOff val="35000"/>
                  </a:srgbClr>
                </a:solidFill>
                <a:latin typeface="Tw Cen MT"/>
                <a:cs typeface="Arial"/>
              </a:rPr>
              <a:t>Provide local government staff a customizable resource when engaging with partners for an “Electrify” or heat pump adoption campaign.</a:t>
            </a:r>
            <a:endParaRPr kumimoji="0" lang="en-US" b="0" i="0" u="none" strike="noStrike" kern="1200" cap="none" spc="0" normalizeH="0" baseline="0">
              <a:ln>
                <a:noFill/>
              </a:ln>
              <a:solidFill>
                <a:srgbClr val="000000">
                  <a:lumMod val="65000"/>
                  <a:lumOff val="35000"/>
                </a:srgbClr>
              </a:solidFill>
              <a:effectLst/>
              <a:uLnTx/>
              <a:uFillTx/>
              <a:latin typeface="Tw Cen MT"/>
              <a:ea typeface="+mn-ea"/>
              <a:cs typeface="Arial"/>
            </a:endParaRPr>
          </a:p>
          <a:p>
            <a:pPr marL="102870" marR="0" lvl="0" algn="l" defTabSz="914400" rtl="0" eaLnBrk="1" fontAlgn="auto" latinLnBrk="0" hangingPunct="1">
              <a:lnSpc>
                <a:spcPct val="114000"/>
              </a:lnSpc>
              <a:spcBef>
                <a:spcPts val="0"/>
              </a:spcBef>
              <a:spcAft>
                <a:spcPts val="2000"/>
              </a:spcAft>
              <a:buClrTx/>
              <a:buSzTx/>
              <a:tabLst/>
              <a:defRPr/>
            </a:pPr>
            <a:r>
              <a:rPr kumimoji="0" lang="en-US" b="1" i="1" u="none" strike="noStrike" kern="1200" cap="none" spc="0" normalizeH="0" baseline="0" noProof="0">
                <a:ln>
                  <a:noFill/>
                </a:ln>
                <a:solidFill>
                  <a:srgbClr val="003B63"/>
                </a:solidFill>
                <a:effectLst/>
                <a:uLnTx/>
                <a:uFillTx/>
                <a:latin typeface="Tw Cen MT"/>
                <a:ea typeface="+mn-ea"/>
                <a:cs typeface="Arial"/>
              </a:rPr>
              <a:t>What does this pitch deck include?</a:t>
            </a:r>
          </a:p>
          <a:p>
            <a:pPr marL="285750" marR="0" lvl="0" indent="-182880" algn="l" defTabSz="914400" rtl="0" eaLnBrk="1" fontAlgn="auto" latinLnBrk="0" hangingPunct="1">
              <a:lnSpc>
                <a:spcPct val="114000"/>
              </a:lnSpc>
              <a:spcBef>
                <a:spcPts val="0"/>
              </a:spcBef>
              <a:spcAft>
                <a:spcPts val="1200"/>
              </a:spcAft>
              <a:buClrTx/>
              <a:buSzTx/>
              <a:buFont typeface="Arial" panose="020B0604020202020204" pitchFamily="34" charset="0"/>
              <a:buChar char="•"/>
              <a:tabLst/>
              <a:defRPr/>
            </a:pPr>
            <a:r>
              <a:rPr lang="en-US">
                <a:solidFill>
                  <a:srgbClr val="000000">
                    <a:lumMod val="65000"/>
                    <a:lumOff val="35000"/>
                  </a:srgbClr>
                </a:solidFill>
                <a:latin typeface="Tw Cen MT"/>
                <a:cs typeface="Arial"/>
              </a:rPr>
              <a:t>Easily modifiable s</a:t>
            </a:r>
            <a:r>
              <a:rPr kumimoji="0" lang="en-US" b="0" i="0" u="none" strike="noStrike" kern="1200" cap="none" spc="0" normalizeH="0" baseline="0" noProof="0">
                <a:ln>
                  <a:noFill/>
                </a:ln>
                <a:solidFill>
                  <a:srgbClr val="000000">
                    <a:lumMod val="65000"/>
                    <a:lumOff val="35000"/>
                  </a:srgbClr>
                </a:solidFill>
                <a:effectLst/>
                <a:uLnTx/>
                <a:uFillTx/>
                <a:latin typeface="Tw Cen MT"/>
                <a:ea typeface="+mn-ea"/>
                <a:cs typeface="Arial"/>
              </a:rPr>
              <a:t>lide templates with helpful information needed to structure conversations with key Electrify campaign partners.</a:t>
            </a:r>
            <a:endParaRPr kumimoji="0" lang="en-US" b="0" i="0" u="none" strike="noStrike" kern="1200" cap="none" spc="0" normalizeH="0" baseline="0" noProof="0">
              <a:ln>
                <a:noFill/>
              </a:ln>
              <a:solidFill>
                <a:srgbClr val="000000">
                  <a:lumMod val="65000"/>
                  <a:lumOff val="35000"/>
                </a:srgbClr>
              </a:solidFill>
              <a:effectLst/>
              <a:uLnTx/>
              <a:uFillTx/>
              <a:latin typeface="Tw Cen MT"/>
              <a:ea typeface="+mn-ea"/>
              <a:cs typeface="Arial" panose="020B0604020202020204" pitchFamily="34" charset="0"/>
            </a:endParaRPr>
          </a:p>
        </p:txBody>
      </p:sp>
      <p:sp>
        <p:nvSpPr>
          <p:cNvPr id="21" name="Rectangle 20">
            <a:extLst>
              <a:ext uri="{FF2B5EF4-FFF2-40B4-BE49-F238E27FC236}">
                <a16:creationId xmlns:a16="http://schemas.microsoft.com/office/drawing/2014/main" id="{D3ACBB6C-D370-7348-8275-DAB11019E29A}"/>
              </a:ext>
            </a:extLst>
          </p:cNvPr>
          <p:cNvSpPr/>
          <p:nvPr/>
        </p:nvSpPr>
        <p:spPr>
          <a:xfrm>
            <a:off x="5950456" y="3011109"/>
            <a:ext cx="248786"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Tw Cen MT" panose="020B0602020104020603" pitchFamily="34" charset="77"/>
                <a:ea typeface="+mn-ea"/>
                <a:cs typeface="+mn-cs"/>
              </a:rPr>
              <a:t> </a:t>
            </a:r>
          </a:p>
        </p:txBody>
      </p:sp>
      <p:sp>
        <p:nvSpPr>
          <p:cNvPr id="22" name="Rectangle 21">
            <a:extLst>
              <a:ext uri="{FF2B5EF4-FFF2-40B4-BE49-F238E27FC236}">
                <a16:creationId xmlns:a16="http://schemas.microsoft.com/office/drawing/2014/main" id="{4499AF59-1351-4C41-ACF1-8D38EAEAD33B}"/>
              </a:ext>
            </a:extLst>
          </p:cNvPr>
          <p:cNvSpPr/>
          <p:nvPr/>
        </p:nvSpPr>
        <p:spPr>
          <a:xfrm>
            <a:off x="5204801" y="1830361"/>
            <a:ext cx="6748614" cy="3546355"/>
          </a:xfrm>
          <a:prstGeom prst="rect">
            <a:avLst/>
          </a:prstGeom>
        </p:spPr>
        <p:txBody>
          <a:bodyPr wrap="square" lIns="91440" tIns="45720" rIns="91440" bIns="45720" anchor="t">
            <a:spAutoFit/>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kumimoji="0" lang="en-US" b="1" i="1" u="none" strike="noStrike" kern="1200" cap="none" spc="0" normalizeH="0" baseline="0" noProof="0">
                <a:ln>
                  <a:noFill/>
                </a:ln>
                <a:solidFill>
                  <a:srgbClr val="003B63"/>
                </a:solidFill>
                <a:effectLst/>
                <a:uLnTx/>
                <a:uFillTx/>
                <a:latin typeface="Tw Cen MT"/>
                <a:ea typeface="+mn-ea"/>
                <a:cs typeface="Arial"/>
              </a:rPr>
              <a:t>How do you use this pitch deck?</a:t>
            </a:r>
          </a:p>
          <a:p>
            <a:pPr marL="342900" marR="0" lvl="0" indent="-228600" algn="l" defTabSz="914400" rtl="0" eaLnBrk="1" fontAlgn="auto" latinLnBrk="0" hangingPunct="1">
              <a:lnSpc>
                <a:spcPct val="114000"/>
              </a:lnSpc>
              <a:spcBef>
                <a:spcPts val="0"/>
              </a:spcBef>
              <a:spcAft>
                <a:spcPts val="0"/>
              </a:spcAft>
              <a:buClrTx/>
              <a:buSzTx/>
              <a:buFont typeface="+mj-lt"/>
              <a:buAutoNum type="arabicPeriod"/>
              <a:tabLst/>
              <a:defRPr/>
            </a:pPr>
            <a:r>
              <a:rPr kumimoji="0" lang="en-US" i="0" u="none" strike="noStrike" kern="1200" cap="none" spc="0" normalizeH="0" baseline="0" noProof="0">
                <a:ln>
                  <a:noFill/>
                </a:ln>
                <a:solidFill>
                  <a:srgbClr val="000000">
                    <a:lumMod val="65000"/>
                    <a:lumOff val="35000"/>
                  </a:srgbClr>
                </a:solidFill>
                <a:effectLst/>
                <a:uLnTx/>
                <a:uFillTx/>
                <a:latin typeface="Tw Cen MT"/>
                <a:ea typeface="+mn-ea"/>
                <a:cs typeface="Arial"/>
              </a:rPr>
              <a:t>Identify the story you are trying to tell and the relevant slides in this deck that can help you convey that message. </a:t>
            </a:r>
            <a:endParaRPr kumimoji="0" lang="en-US" i="0" u="none" strike="noStrike" kern="1200" cap="none" spc="0" normalizeH="0" baseline="0" noProof="0">
              <a:ln>
                <a:noFill/>
              </a:ln>
              <a:solidFill>
                <a:srgbClr val="000000">
                  <a:lumMod val="65000"/>
                  <a:lumOff val="35000"/>
                </a:srgbClr>
              </a:solidFill>
              <a:effectLst/>
              <a:uLnTx/>
              <a:uFillTx/>
              <a:latin typeface="Tw Cen MT" panose="020B0602020104020603" pitchFamily="34" charset="77"/>
              <a:ea typeface="+mn-ea"/>
              <a:cs typeface="Arial" panose="020B0604020202020204" pitchFamily="34" charset="0"/>
            </a:endParaRPr>
          </a:p>
          <a:p>
            <a:pPr marL="342900" marR="0" lvl="0" indent="-228600" algn="l" defTabSz="914400" rtl="0" eaLnBrk="1" fontAlgn="auto" latinLnBrk="0" hangingPunct="1">
              <a:lnSpc>
                <a:spcPct val="114000"/>
              </a:lnSpc>
              <a:spcBef>
                <a:spcPts val="0"/>
              </a:spcBef>
              <a:spcAft>
                <a:spcPts val="0"/>
              </a:spcAft>
              <a:buClrTx/>
              <a:buSzTx/>
              <a:buFont typeface="+mj-lt"/>
              <a:buAutoNum type="arabicPeriod"/>
              <a:tabLst/>
              <a:defRPr/>
            </a:pPr>
            <a:r>
              <a:rPr kumimoji="0" lang="en-US" i="0" u="none" strike="noStrike" kern="1200" cap="none" spc="0" normalizeH="0" baseline="0" noProof="0">
                <a:ln>
                  <a:noFill/>
                </a:ln>
                <a:solidFill>
                  <a:srgbClr val="000000">
                    <a:lumMod val="65000"/>
                    <a:lumOff val="35000"/>
                  </a:srgbClr>
                </a:solidFill>
                <a:effectLst/>
                <a:uLnTx/>
                <a:uFillTx/>
                <a:latin typeface="Tw Cen MT"/>
                <a:ea typeface="+mn-ea"/>
                <a:cs typeface="Arial"/>
              </a:rPr>
              <a:t>Read the instruction callout on each slide, update the slide contents as needed, and then delete the callout</a:t>
            </a:r>
            <a:r>
              <a:rPr kumimoji="0" lang="en-US" b="0" i="0" u="none" strike="noStrike" kern="1200" cap="none" spc="0" normalizeH="0" baseline="0" noProof="0">
                <a:ln>
                  <a:noFill/>
                </a:ln>
                <a:solidFill>
                  <a:srgbClr val="000000">
                    <a:lumMod val="65000"/>
                    <a:lumOff val="35000"/>
                  </a:srgbClr>
                </a:solidFill>
                <a:effectLst/>
                <a:uLnTx/>
                <a:uFillTx/>
                <a:latin typeface="Tw Cen MT"/>
                <a:ea typeface="+mn-ea"/>
                <a:cs typeface="Arial"/>
              </a:rPr>
              <a:t>. </a:t>
            </a:r>
          </a:p>
          <a:p>
            <a:pPr marL="342900" marR="0" lvl="0" indent="-228600" algn="l" defTabSz="914400" rtl="0" eaLnBrk="1" fontAlgn="auto" latinLnBrk="0" hangingPunct="1">
              <a:lnSpc>
                <a:spcPct val="114000"/>
              </a:lnSpc>
              <a:spcBef>
                <a:spcPts val="0"/>
              </a:spcBef>
              <a:spcAft>
                <a:spcPts val="0"/>
              </a:spcAft>
              <a:buClrTx/>
              <a:buSzTx/>
              <a:buFont typeface="+mj-lt"/>
              <a:buAutoNum type="arabicPeriod"/>
              <a:tabLst/>
              <a:defRPr/>
            </a:pPr>
            <a:r>
              <a:rPr kumimoji="0" lang="en-US" b="0" i="0" u="none" strike="noStrike" kern="1200" cap="none" spc="0" normalizeH="0" baseline="0" noProof="0">
                <a:ln>
                  <a:noFill/>
                </a:ln>
                <a:solidFill>
                  <a:srgbClr val="000000">
                    <a:lumMod val="65000"/>
                    <a:lumOff val="35000"/>
                  </a:srgbClr>
                </a:solidFill>
                <a:effectLst/>
                <a:uLnTx/>
                <a:uFillTx/>
                <a:latin typeface="Tw Cen MT"/>
                <a:ea typeface="+mn-ea"/>
                <a:cs typeface="Arial"/>
              </a:rPr>
              <a:t>Update and add any content outside of the instructions to help convey your message.</a:t>
            </a:r>
          </a:p>
          <a:p>
            <a:pPr marL="342900" marR="0" lvl="0" indent="-228600" algn="l" defTabSz="914400" rtl="0" eaLnBrk="1" fontAlgn="auto" latinLnBrk="0" hangingPunct="1">
              <a:lnSpc>
                <a:spcPct val="114000"/>
              </a:lnSpc>
              <a:spcBef>
                <a:spcPts val="0"/>
              </a:spcBef>
              <a:spcAft>
                <a:spcPts val="0"/>
              </a:spcAft>
              <a:buClrTx/>
              <a:buSzTx/>
              <a:buFont typeface="+mj-lt"/>
              <a:buAutoNum type="arabicPeriod"/>
              <a:tabLst/>
              <a:defRPr/>
            </a:pPr>
            <a:r>
              <a:rPr kumimoji="0" lang="en-US" b="0" i="0" u="none" strike="noStrike" kern="1200" cap="none" spc="0" normalizeH="0" baseline="0" noProof="0">
                <a:ln>
                  <a:noFill/>
                </a:ln>
                <a:solidFill>
                  <a:srgbClr val="000000">
                    <a:lumMod val="65000"/>
                    <a:lumOff val="35000"/>
                  </a:srgbClr>
                </a:solidFill>
                <a:effectLst/>
                <a:uLnTx/>
                <a:uFillTx/>
                <a:latin typeface="Tw Cen MT"/>
                <a:ea typeface="+mn-ea"/>
                <a:cs typeface="Arial"/>
              </a:rPr>
              <a:t>Review speaker notes on each slide for talking points or additional information.</a:t>
            </a:r>
          </a:p>
          <a:p>
            <a:pPr marL="342900" marR="0" lvl="0" indent="-228600" algn="l" defTabSz="914400" rtl="0" eaLnBrk="1" fontAlgn="auto" latinLnBrk="0" hangingPunct="1">
              <a:lnSpc>
                <a:spcPct val="114000"/>
              </a:lnSpc>
              <a:spcBef>
                <a:spcPts val="0"/>
              </a:spcBef>
              <a:spcAft>
                <a:spcPts val="0"/>
              </a:spcAft>
              <a:buClrTx/>
              <a:buSzTx/>
              <a:buFont typeface="+mj-lt"/>
              <a:buAutoNum type="arabicPeriod"/>
              <a:tabLst/>
              <a:defRPr/>
            </a:pPr>
            <a:r>
              <a:rPr kumimoji="0" lang="en-US" b="0" i="0" u="none" strike="noStrike" kern="1200" cap="none" spc="0" normalizeH="0" baseline="0" noProof="0">
                <a:ln>
                  <a:noFill/>
                </a:ln>
                <a:solidFill>
                  <a:srgbClr val="000000">
                    <a:lumMod val="65000"/>
                    <a:lumOff val="35000"/>
                  </a:srgbClr>
                </a:solidFill>
                <a:effectLst/>
                <a:uLnTx/>
                <a:uFillTx/>
                <a:latin typeface="Tw Cen MT"/>
                <a:ea typeface="+mn-ea"/>
                <a:cs typeface="Arial"/>
              </a:rPr>
              <a:t>Put this presentation in your local </a:t>
            </a:r>
            <a:r>
              <a:rPr kumimoji="0" lang="en-US" i="0" u="none" strike="noStrike" kern="1200" cap="none" spc="0" normalizeH="0" baseline="0" noProof="0">
                <a:ln>
                  <a:noFill/>
                </a:ln>
                <a:solidFill>
                  <a:srgbClr val="000000">
                    <a:lumMod val="65000"/>
                    <a:lumOff val="35000"/>
                  </a:srgbClr>
                </a:solidFill>
                <a:effectLst/>
                <a:uLnTx/>
                <a:uFillTx/>
                <a:latin typeface="Tw Cen MT"/>
                <a:ea typeface="+mn-ea"/>
                <a:cs typeface="Arial"/>
              </a:rPr>
              <a:t>government’s standard template (if applicable) and delete this slide before presenting.</a:t>
            </a:r>
          </a:p>
        </p:txBody>
      </p:sp>
      <p:cxnSp>
        <p:nvCxnSpPr>
          <p:cNvPr id="23" name="Straight Connector 22">
            <a:extLst>
              <a:ext uri="{FF2B5EF4-FFF2-40B4-BE49-F238E27FC236}">
                <a16:creationId xmlns:a16="http://schemas.microsoft.com/office/drawing/2014/main" id="{A1D7603D-43C8-F44B-8089-0FCF50E113DF}"/>
              </a:ext>
            </a:extLst>
          </p:cNvPr>
          <p:cNvCxnSpPr>
            <a:cxnSpLocks/>
          </p:cNvCxnSpPr>
          <p:nvPr/>
        </p:nvCxnSpPr>
        <p:spPr>
          <a:xfrm>
            <a:off x="5005023" y="2018965"/>
            <a:ext cx="0" cy="4417326"/>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432171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2" descr="What Are the Disadvantages of an Air Source Heat Pump? — Green Square">
            <a:extLst>
              <a:ext uri="{FF2B5EF4-FFF2-40B4-BE49-F238E27FC236}">
                <a16:creationId xmlns:a16="http://schemas.microsoft.com/office/drawing/2014/main" id="{74487D4E-F348-4150-AE5E-B3B62126567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12">
            <a:extLst>
              <a:ext uri="{FF2B5EF4-FFF2-40B4-BE49-F238E27FC236}">
                <a16:creationId xmlns:a16="http://schemas.microsoft.com/office/drawing/2014/main" id="{A1412A90-098A-4B66-A0F7-78E8C9CBC763}"/>
              </a:ext>
            </a:extLst>
          </p:cNvPr>
          <p:cNvSpPr/>
          <p:nvPr/>
        </p:nvSpPr>
        <p:spPr>
          <a:xfrm>
            <a:off x="6317198" y="1368987"/>
            <a:ext cx="527739" cy="318734"/>
          </a:xfrm>
          <a:prstGeom prst="rect">
            <a:avLst/>
          </a:prstGeom>
          <a:solidFill>
            <a:srgbClr val="C4CE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A4CEC1D4-2CD0-1242-876B-02A8BEDF9AF6}"/>
              </a:ext>
            </a:extLst>
          </p:cNvPr>
          <p:cNvSpPr/>
          <p:nvPr/>
        </p:nvSpPr>
        <p:spPr>
          <a:xfrm>
            <a:off x="0" y="4061897"/>
            <a:ext cx="10627743" cy="2377660"/>
          </a:xfrm>
          <a:prstGeom prst="rect">
            <a:avLst/>
          </a:prstGeom>
          <a:solidFill>
            <a:srgbClr val="003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1" name="Google Shape;94;p18">
            <a:extLst>
              <a:ext uri="{FF2B5EF4-FFF2-40B4-BE49-F238E27FC236}">
                <a16:creationId xmlns:a16="http://schemas.microsoft.com/office/drawing/2014/main" id="{F490D110-ACB4-3347-9DC0-AF19049B407E}"/>
              </a:ext>
            </a:extLst>
          </p:cNvPr>
          <p:cNvSpPr txBox="1">
            <a:spLocks noGrp="1"/>
          </p:cNvSpPr>
          <p:nvPr>
            <p:ph type="title"/>
          </p:nvPr>
        </p:nvSpPr>
        <p:spPr>
          <a:xfrm>
            <a:off x="365759" y="4123427"/>
            <a:ext cx="8709230" cy="2140680"/>
          </a:xfrm>
          <a:prstGeom prst="rect">
            <a:avLst/>
          </a:prstGeom>
          <a:noFill/>
          <a:ln>
            <a:noFill/>
          </a:ln>
        </p:spPr>
        <p:txBody>
          <a:bodyPr spcFirstLastPara="1" wrap="square" lIns="91440" tIns="45700" rIns="91425" bIns="45700" anchor="b" anchorCtr="0">
            <a:noAutofit/>
          </a:bodyPr>
          <a:lstStyle/>
          <a:p>
            <a:r>
              <a:rPr lang="en-US" sz="4000">
                <a:solidFill>
                  <a:srgbClr val="FFC000"/>
                </a:solidFill>
              </a:rPr>
              <a:t>[Stakeholder Type] </a:t>
            </a:r>
            <a:r>
              <a:rPr lang="en-US" sz="4000"/>
              <a:t>Roles in </a:t>
            </a:r>
            <a:r>
              <a:rPr lang="en-US" sz="4000">
                <a:solidFill>
                  <a:srgbClr val="FFC000"/>
                </a:solidFill>
              </a:rPr>
              <a:t>[City/County]’s </a:t>
            </a:r>
            <a:r>
              <a:rPr lang="en-US" sz="4000"/>
              <a:t>Electrify Campaign</a:t>
            </a:r>
            <a:br>
              <a:rPr lang="en-US" sz="7200">
                <a:solidFill>
                  <a:srgbClr val="FFC000"/>
                </a:solidFill>
              </a:rPr>
            </a:br>
            <a:br>
              <a:rPr lang="en-US" sz="2400">
                <a:latin typeface="Tw Cen MT" panose="020B0602020104020603" pitchFamily="34" charset="77"/>
              </a:rPr>
            </a:br>
            <a:r>
              <a:rPr lang="en-US" sz="2400">
                <a:solidFill>
                  <a:srgbClr val="FFC000"/>
                </a:solidFill>
                <a:latin typeface="Tw Cen MT" panose="020B0602020104020603" pitchFamily="34" charset="77"/>
              </a:rPr>
              <a:t>[Date],[Year]</a:t>
            </a:r>
            <a:endParaRPr lang="en-US" sz="1600" b="0">
              <a:solidFill>
                <a:srgbClr val="FFC000"/>
              </a:solidFill>
              <a:latin typeface="Tw Cen MT"/>
              <a:cs typeface="Arial"/>
            </a:endParaRPr>
          </a:p>
        </p:txBody>
      </p:sp>
      <p:grpSp>
        <p:nvGrpSpPr>
          <p:cNvPr id="18" name="Group 17">
            <a:extLst>
              <a:ext uri="{FF2B5EF4-FFF2-40B4-BE49-F238E27FC236}">
                <a16:creationId xmlns:a16="http://schemas.microsoft.com/office/drawing/2014/main" id="{D1CEF6AA-3E7C-EA4D-9D68-E2C340B78823}"/>
              </a:ext>
            </a:extLst>
          </p:cNvPr>
          <p:cNvGrpSpPr/>
          <p:nvPr/>
        </p:nvGrpSpPr>
        <p:grpSpPr>
          <a:xfrm>
            <a:off x="7660257" y="3666227"/>
            <a:ext cx="4330822" cy="4736114"/>
            <a:chOff x="7018622" y="2325757"/>
            <a:chExt cx="4238405" cy="4762307"/>
          </a:xfrm>
        </p:grpSpPr>
        <p:pic>
          <p:nvPicPr>
            <p:cNvPr id="15" name="Picture 14">
              <a:extLst>
                <a:ext uri="{FF2B5EF4-FFF2-40B4-BE49-F238E27FC236}">
                  <a16:creationId xmlns:a16="http://schemas.microsoft.com/office/drawing/2014/main" id="{4E123FCF-A9D5-EC49-9531-4940727EFF2E}"/>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614594" y="2325757"/>
              <a:ext cx="3642433" cy="4693135"/>
            </a:xfrm>
            <a:prstGeom prst="rect">
              <a:avLst/>
            </a:prstGeom>
          </p:spPr>
        </p:pic>
        <p:pic>
          <p:nvPicPr>
            <p:cNvPr id="16" name="Picture 15">
              <a:extLst>
                <a:ext uri="{FF2B5EF4-FFF2-40B4-BE49-F238E27FC236}">
                  <a16:creationId xmlns:a16="http://schemas.microsoft.com/office/drawing/2014/main" id="{B7D4A77D-A2FF-8641-B230-19D283C11FC3}"/>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7018622" y="3495039"/>
              <a:ext cx="2791275" cy="3593025"/>
            </a:xfrm>
            <a:prstGeom prst="rect">
              <a:avLst/>
            </a:prstGeom>
          </p:spPr>
        </p:pic>
      </p:grpSp>
      <p:sp>
        <p:nvSpPr>
          <p:cNvPr id="10" name="Rounded Rectangle 2">
            <a:extLst>
              <a:ext uri="{FF2B5EF4-FFF2-40B4-BE49-F238E27FC236}">
                <a16:creationId xmlns:a16="http://schemas.microsoft.com/office/drawing/2014/main" id="{E1C0523D-99D8-4C2A-8E63-2530A1452207}"/>
              </a:ext>
            </a:extLst>
          </p:cNvPr>
          <p:cNvSpPr/>
          <p:nvPr/>
        </p:nvSpPr>
        <p:spPr>
          <a:xfrm>
            <a:off x="8358693" y="433784"/>
            <a:ext cx="3480442" cy="2460141"/>
          </a:xfrm>
          <a:prstGeom prst="roundRect">
            <a:avLst/>
          </a:prstGeom>
          <a:solidFill>
            <a:schemeClr val="bg1">
              <a:lumMod val="50000"/>
            </a:schemeClr>
          </a:solidFill>
          <a:ln w="508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sng"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t>Instructions:</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kumimoji="0" lang="en-US" sz="120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t>Remove slides 1 &amp; 2 after reviewing</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kumimoji="0" lang="en-US" sz="120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t>Utilize the “replace all” function to replace references to “</a:t>
            </a:r>
            <a:r>
              <a:rPr kumimoji="0" lang="en-US" sz="1200" b="1"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t>[City/County]</a:t>
            </a:r>
            <a:r>
              <a:rPr kumimoji="0" lang="en-US" sz="120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t>” with the name of your community </a:t>
            </a:r>
            <a:r>
              <a:rPr kumimoji="0" lang="en-US" sz="1200" b="0" i="0"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t>throughout the deck.</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a:solidFill>
                  <a:srgbClr val="FFFFFF"/>
                </a:solidFill>
                <a:latin typeface="Arial" panose="020B0604020202020204" pitchFamily="34" charset="0"/>
                <a:cs typeface="Arial" panose="020B0604020202020204" pitchFamily="34" charset="0"/>
              </a:rPr>
              <a:t>Edit the yellow “Stakeholder Type” text to reflect the stakeholder audience.</a:t>
            </a:r>
            <a:endParaRPr kumimoji="0" lang="en-US" sz="120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kumimoji="0" lang="en-US" sz="120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t>Edit the text in “</a:t>
            </a:r>
            <a:r>
              <a:rPr kumimoji="0" lang="en-US" sz="1200" b="1"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t>[Date], [Year]</a:t>
            </a:r>
            <a:r>
              <a:rPr kumimoji="0" lang="en-US" sz="120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t>” to the date of this presentation.</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kumimoji="0" lang="en-US" sz="120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t>Add your logo to all slides using the Slide Master. </a:t>
            </a:r>
          </a:p>
        </p:txBody>
      </p:sp>
    </p:spTree>
    <p:extLst>
      <p:ext uri="{BB962C8B-B14F-4D97-AF65-F5344CB8AC3E}">
        <p14:creationId xmlns:p14="http://schemas.microsoft.com/office/powerpoint/2010/main" val="3401769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oup 18">
            <a:extLst>
              <a:ext uri="{FF2B5EF4-FFF2-40B4-BE49-F238E27FC236}">
                <a16:creationId xmlns:a16="http://schemas.microsoft.com/office/drawing/2014/main" id="{1F1F1EEF-35D0-4FB8-A9BA-A5C931F2FE3A}"/>
              </a:ext>
            </a:extLst>
          </p:cNvPr>
          <p:cNvGrpSpPr/>
          <p:nvPr/>
        </p:nvGrpSpPr>
        <p:grpSpPr>
          <a:xfrm>
            <a:off x="1099685" y="2311874"/>
            <a:ext cx="9992627" cy="837083"/>
            <a:chOff x="1099686" y="2278789"/>
            <a:chExt cx="9992627" cy="837083"/>
          </a:xfrm>
        </p:grpSpPr>
        <p:sp>
          <p:nvSpPr>
            <p:cNvPr id="20" name="TextBox 17">
              <a:extLst>
                <a:ext uri="{FF2B5EF4-FFF2-40B4-BE49-F238E27FC236}">
                  <a16:creationId xmlns:a16="http://schemas.microsoft.com/office/drawing/2014/main" id="{A948FCB1-2107-4B3D-9211-C317D1DFC848}"/>
                </a:ext>
              </a:extLst>
            </p:cNvPr>
            <p:cNvSpPr txBox="1"/>
            <p:nvPr/>
          </p:nvSpPr>
          <p:spPr bwMode="gray">
            <a:xfrm>
              <a:off x="1099686" y="2278790"/>
              <a:ext cx="129818" cy="837082"/>
            </a:xfrm>
            <a:prstGeom prst="rect">
              <a:avLst/>
            </a:prstGeom>
            <a:solidFill>
              <a:schemeClr val="bg1">
                <a:lumMod val="95000"/>
              </a:schemeClr>
            </a:solidFill>
            <a:ln>
              <a:noFill/>
            </a:ln>
          </p:spPr>
          <p:txBody>
            <a:bodyPr wrap="square" lIns="73152" tIns="0" rIns="73152" bIns="0"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21" name="TextBox 16">
              <a:extLst>
                <a:ext uri="{FF2B5EF4-FFF2-40B4-BE49-F238E27FC236}">
                  <a16:creationId xmlns:a16="http://schemas.microsoft.com/office/drawing/2014/main" id="{0DF023F4-6F1D-4ADA-AAC0-E33125C8A016}"/>
                </a:ext>
              </a:extLst>
            </p:cNvPr>
            <p:cNvSpPr txBox="1"/>
            <p:nvPr/>
          </p:nvSpPr>
          <p:spPr bwMode="gray">
            <a:xfrm>
              <a:off x="1305399" y="2278789"/>
              <a:ext cx="9786914" cy="837083"/>
            </a:xfrm>
            <a:prstGeom prst="rect">
              <a:avLst/>
            </a:prstGeom>
            <a:solidFill>
              <a:schemeClr val="bg1">
                <a:lumMod val="95000"/>
              </a:schemeClr>
            </a:solidFill>
            <a:ln>
              <a:noFill/>
            </a:ln>
          </p:spPr>
          <p:txBody>
            <a:bodyPr wrap="square" lIns="73152" tIns="0" rIns="73152" bIns="0"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srgbClr val="000000"/>
                  </a:solidFill>
                  <a:effectLst/>
                  <a:uLnTx/>
                  <a:uFillTx/>
                  <a:latin typeface="Arial"/>
                  <a:ea typeface="+mn-ea"/>
                  <a:cs typeface="Arial"/>
                </a:rPr>
                <a:t>Local Government’s Heat Pump Priority</a:t>
              </a:r>
            </a:p>
          </p:txBody>
        </p:sp>
      </p:grpSp>
      <p:sp>
        <p:nvSpPr>
          <p:cNvPr id="2" name="Title 1">
            <a:extLst>
              <a:ext uri="{FF2B5EF4-FFF2-40B4-BE49-F238E27FC236}">
                <a16:creationId xmlns:a16="http://schemas.microsoft.com/office/drawing/2014/main" id="{4B9216B4-64F5-4147-8DFF-8E1EEF92DB52}"/>
              </a:ext>
            </a:extLst>
          </p:cNvPr>
          <p:cNvSpPr>
            <a:spLocks noGrp="1"/>
          </p:cNvSpPr>
          <p:nvPr>
            <p:ph type="title"/>
          </p:nvPr>
        </p:nvSpPr>
        <p:spPr/>
        <p:txBody>
          <a:bodyPr/>
          <a:lstStyle/>
          <a:p>
            <a:r>
              <a:rPr lang="en-US">
                <a:solidFill>
                  <a:srgbClr val="003B63"/>
                </a:solidFill>
              </a:rPr>
              <a:t>Agenda</a:t>
            </a:r>
          </a:p>
        </p:txBody>
      </p:sp>
      <p:grpSp>
        <p:nvGrpSpPr>
          <p:cNvPr id="5" name="Group 4">
            <a:extLst>
              <a:ext uri="{FF2B5EF4-FFF2-40B4-BE49-F238E27FC236}">
                <a16:creationId xmlns:a16="http://schemas.microsoft.com/office/drawing/2014/main" id="{286B9CD8-0E84-438A-9FE3-140CC872B4ED}"/>
              </a:ext>
            </a:extLst>
          </p:cNvPr>
          <p:cNvGrpSpPr/>
          <p:nvPr/>
        </p:nvGrpSpPr>
        <p:grpSpPr>
          <a:xfrm>
            <a:off x="1099686" y="3235638"/>
            <a:ext cx="9992626" cy="840770"/>
            <a:chOff x="1099686" y="3235638"/>
            <a:chExt cx="9992626" cy="840770"/>
          </a:xfrm>
        </p:grpSpPr>
        <p:sp>
          <p:nvSpPr>
            <p:cNvPr id="7" name="TextBox 13">
              <a:extLst>
                <a:ext uri="{FF2B5EF4-FFF2-40B4-BE49-F238E27FC236}">
                  <a16:creationId xmlns:a16="http://schemas.microsoft.com/office/drawing/2014/main" id="{7A6DD063-9759-4001-B98A-F7A988578753}"/>
                </a:ext>
              </a:extLst>
            </p:cNvPr>
            <p:cNvSpPr txBox="1"/>
            <p:nvPr/>
          </p:nvSpPr>
          <p:spPr bwMode="gray">
            <a:xfrm>
              <a:off x="1099686" y="3235638"/>
              <a:ext cx="129818" cy="840770"/>
            </a:xfrm>
            <a:prstGeom prst="rect">
              <a:avLst/>
            </a:prstGeom>
            <a:solidFill>
              <a:schemeClr val="bg1">
                <a:lumMod val="95000"/>
              </a:schemeClr>
            </a:solidFill>
            <a:ln>
              <a:noFill/>
            </a:ln>
          </p:spPr>
          <p:txBody>
            <a:bodyPr wrap="square" lIns="73152" tIns="0" rIns="73152" bIns="0"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8" name="TextBox 7">
              <a:extLst>
                <a:ext uri="{FF2B5EF4-FFF2-40B4-BE49-F238E27FC236}">
                  <a16:creationId xmlns:a16="http://schemas.microsoft.com/office/drawing/2014/main" id="{1A8FD0C7-5E8D-429C-BC7E-FA35BCC36443}"/>
                </a:ext>
              </a:extLst>
            </p:cNvPr>
            <p:cNvSpPr txBox="1"/>
            <p:nvPr/>
          </p:nvSpPr>
          <p:spPr bwMode="gray">
            <a:xfrm>
              <a:off x="1305399" y="3235638"/>
              <a:ext cx="9786913" cy="840770"/>
            </a:xfrm>
            <a:prstGeom prst="rect">
              <a:avLst/>
            </a:prstGeom>
            <a:solidFill>
              <a:schemeClr val="bg1">
                <a:lumMod val="95000"/>
              </a:schemeClr>
            </a:solidFill>
            <a:ln>
              <a:noFill/>
            </a:ln>
          </p:spPr>
          <p:txBody>
            <a:bodyPr wrap="square" lIns="73152" tIns="0" rIns="73152" bIns="0" rtlCol="0" anchor="ctr" anchorCtr="0">
              <a:noAutofit/>
            </a:bodyPr>
            <a:lstStyle>
              <a:defPPr marR="0" lvl="0" algn="l" rtl="0">
                <a:lnSpc>
                  <a:spcPct val="100000"/>
                </a:lnSpc>
                <a:spcBef>
                  <a:spcPts val="0"/>
                </a:spcBef>
                <a:spcAft>
                  <a:spcPts val="0"/>
                </a:spcAft>
              </a:defPPr>
              <a:lvl1pPr>
                <a:defRPr sz="2400" b="1">
                  <a:solidFill>
                    <a:schemeClr val="bg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Benefits and Challenges of Electrify campaigns </a:t>
              </a:r>
            </a:p>
          </p:txBody>
        </p:sp>
      </p:grpSp>
      <p:grpSp>
        <p:nvGrpSpPr>
          <p:cNvPr id="3" name="Group 2">
            <a:extLst>
              <a:ext uri="{FF2B5EF4-FFF2-40B4-BE49-F238E27FC236}">
                <a16:creationId xmlns:a16="http://schemas.microsoft.com/office/drawing/2014/main" id="{0648B81A-D300-410B-A3B3-D89C29DC67DF}"/>
              </a:ext>
            </a:extLst>
          </p:cNvPr>
          <p:cNvGrpSpPr/>
          <p:nvPr/>
        </p:nvGrpSpPr>
        <p:grpSpPr>
          <a:xfrm>
            <a:off x="1099685" y="2314198"/>
            <a:ext cx="9992627" cy="837083"/>
            <a:chOff x="1099686" y="2278789"/>
            <a:chExt cx="9992627" cy="837083"/>
          </a:xfrm>
          <a:solidFill>
            <a:schemeClr val="accent2"/>
          </a:solidFill>
        </p:grpSpPr>
        <p:sp>
          <p:nvSpPr>
            <p:cNvPr id="11" name="TextBox 17">
              <a:extLst>
                <a:ext uri="{FF2B5EF4-FFF2-40B4-BE49-F238E27FC236}">
                  <a16:creationId xmlns:a16="http://schemas.microsoft.com/office/drawing/2014/main" id="{31665263-4993-4430-83D1-2E4DFB561A4B}"/>
                </a:ext>
              </a:extLst>
            </p:cNvPr>
            <p:cNvSpPr txBox="1"/>
            <p:nvPr/>
          </p:nvSpPr>
          <p:spPr bwMode="gray">
            <a:xfrm>
              <a:off x="1099686" y="2278790"/>
              <a:ext cx="129818" cy="837082"/>
            </a:xfrm>
            <a:prstGeom prst="rect">
              <a:avLst/>
            </a:prstGeom>
            <a:grpFill/>
            <a:ln>
              <a:noFill/>
            </a:ln>
          </p:spPr>
          <p:txBody>
            <a:bodyPr wrap="square" lIns="73152" tIns="0" rIns="73152" bIns="0"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a:ln>
                  <a:noFill/>
                </a:ln>
                <a:solidFill>
                  <a:schemeClr val="bg1"/>
                </a:solidFill>
                <a:effectLst/>
                <a:uLnTx/>
                <a:uFillTx/>
                <a:latin typeface="Arial" panose="020B0604020202020204" pitchFamily="34" charset="0"/>
                <a:ea typeface="+mn-ea"/>
                <a:cs typeface="Arial" panose="020B0604020202020204" pitchFamily="34" charset="0"/>
              </a:endParaRPr>
            </a:p>
          </p:txBody>
        </p:sp>
        <p:sp>
          <p:nvSpPr>
            <p:cNvPr id="12" name="TextBox 16">
              <a:extLst>
                <a:ext uri="{FF2B5EF4-FFF2-40B4-BE49-F238E27FC236}">
                  <a16:creationId xmlns:a16="http://schemas.microsoft.com/office/drawing/2014/main" id="{A5940861-7A5F-45EA-8507-32EA741E1340}"/>
                </a:ext>
              </a:extLst>
            </p:cNvPr>
            <p:cNvSpPr txBox="1"/>
            <p:nvPr/>
          </p:nvSpPr>
          <p:spPr bwMode="gray">
            <a:xfrm>
              <a:off x="1305399" y="2278789"/>
              <a:ext cx="9786914" cy="837083"/>
            </a:xfrm>
            <a:prstGeom prst="rect">
              <a:avLst/>
            </a:prstGeom>
            <a:grpFill/>
            <a:ln>
              <a:noFill/>
            </a:ln>
          </p:spPr>
          <p:txBody>
            <a:bodyPr wrap="square" lIns="73152" tIns="0" rIns="73152" bIns="0"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schemeClr val="bg1"/>
                  </a:solidFill>
                  <a:effectLst/>
                  <a:uLnTx/>
                  <a:uFillTx/>
                  <a:latin typeface="Arial"/>
                  <a:ea typeface="+mn-ea"/>
                  <a:cs typeface="Arial"/>
                </a:rPr>
                <a:t>Local Government’s Heat Pump Priority</a:t>
              </a:r>
            </a:p>
          </p:txBody>
        </p:sp>
      </p:grpSp>
      <p:grpSp>
        <p:nvGrpSpPr>
          <p:cNvPr id="6" name="Group 5">
            <a:extLst>
              <a:ext uri="{FF2B5EF4-FFF2-40B4-BE49-F238E27FC236}">
                <a16:creationId xmlns:a16="http://schemas.microsoft.com/office/drawing/2014/main" id="{7AA81BBA-58B5-4711-9C0C-45E17A22A544}"/>
              </a:ext>
            </a:extLst>
          </p:cNvPr>
          <p:cNvGrpSpPr/>
          <p:nvPr/>
        </p:nvGrpSpPr>
        <p:grpSpPr>
          <a:xfrm>
            <a:off x="1099687" y="4196174"/>
            <a:ext cx="9992626" cy="840770"/>
            <a:chOff x="1099687" y="4196174"/>
            <a:chExt cx="9992626" cy="840770"/>
          </a:xfrm>
        </p:grpSpPr>
        <p:sp>
          <p:nvSpPr>
            <p:cNvPr id="9" name="TextBox 13">
              <a:extLst>
                <a:ext uri="{FF2B5EF4-FFF2-40B4-BE49-F238E27FC236}">
                  <a16:creationId xmlns:a16="http://schemas.microsoft.com/office/drawing/2014/main" id="{47D8EC92-68EF-4514-B16C-2C2FF702960D}"/>
                </a:ext>
              </a:extLst>
            </p:cNvPr>
            <p:cNvSpPr txBox="1"/>
            <p:nvPr/>
          </p:nvSpPr>
          <p:spPr bwMode="gray">
            <a:xfrm>
              <a:off x="1099687" y="4196174"/>
              <a:ext cx="129818" cy="840770"/>
            </a:xfrm>
            <a:prstGeom prst="rect">
              <a:avLst/>
            </a:prstGeom>
            <a:solidFill>
              <a:schemeClr val="bg1">
                <a:lumMod val="95000"/>
              </a:schemeClr>
            </a:solidFill>
            <a:ln>
              <a:noFill/>
            </a:ln>
          </p:spPr>
          <p:txBody>
            <a:bodyPr wrap="square" lIns="73152" tIns="0" rIns="73152" bIns="0"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10" name="TextBox 9">
              <a:extLst>
                <a:ext uri="{FF2B5EF4-FFF2-40B4-BE49-F238E27FC236}">
                  <a16:creationId xmlns:a16="http://schemas.microsoft.com/office/drawing/2014/main" id="{8075ED8F-2470-4F40-B68F-A915D22814C0}"/>
                </a:ext>
              </a:extLst>
            </p:cNvPr>
            <p:cNvSpPr txBox="1"/>
            <p:nvPr/>
          </p:nvSpPr>
          <p:spPr bwMode="gray">
            <a:xfrm>
              <a:off x="1305400" y="4196174"/>
              <a:ext cx="9786913" cy="840770"/>
            </a:xfrm>
            <a:prstGeom prst="rect">
              <a:avLst/>
            </a:prstGeom>
            <a:solidFill>
              <a:schemeClr val="bg1">
                <a:lumMod val="95000"/>
              </a:schemeClr>
            </a:solidFill>
            <a:ln>
              <a:noFill/>
            </a:ln>
          </p:spPr>
          <p:txBody>
            <a:bodyPr wrap="square" lIns="73152" tIns="0" rIns="73152" bIns="0" rtlCol="0" anchor="ctr" anchorCtr="0">
              <a:noAutofit/>
            </a:bodyPr>
            <a:lstStyle>
              <a:defPPr marR="0" lvl="0" algn="l" rtl="0">
                <a:lnSpc>
                  <a:spcPct val="100000"/>
                </a:lnSpc>
                <a:spcBef>
                  <a:spcPts val="0"/>
                </a:spcBef>
                <a:spcAft>
                  <a:spcPts val="0"/>
                </a:spcAft>
              </a:defPPr>
              <a:lvl1pPr>
                <a:defRPr sz="2400" b="1">
                  <a:solidFill>
                    <a:schemeClr val="bg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Discussing Potential Partner Roles</a:t>
              </a:r>
            </a:p>
          </p:txBody>
        </p:sp>
      </p:grpSp>
    </p:spTree>
    <p:extLst>
      <p:ext uri="{BB962C8B-B14F-4D97-AF65-F5344CB8AC3E}">
        <p14:creationId xmlns:p14="http://schemas.microsoft.com/office/powerpoint/2010/main" val="161448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E385EBC-0DD3-4B99-926B-BF9710D56601}"/>
              </a:ext>
            </a:extLst>
          </p:cNvPr>
          <p:cNvSpPr>
            <a:spLocks noGrp="1"/>
          </p:cNvSpPr>
          <p:nvPr>
            <p:ph type="title"/>
          </p:nvPr>
        </p:nvSpPr>
        <p:spPr>
          <a:prstGeom prst="roundRect">
            <a:avLst/>
          </a:prstGeom>
          <a:noFill/>
        </p:spPr>
        <p:txBody>
          <a:bodyPr>
            <a:normAutofit fontScale="90000"/>
          </a:bodyPr>
          <a:lstStyle/>
          <a:p>
            <a:pPr algn="ctr"/>
            <a:r>
              <a:rPr lang="en-US">
                <a:solidFill>
                  <a:srgbClr val="FFC000"/>
                </a:solidFill>
              </a:rPr>
              <a:t>[City/County] </a:t>
            </a:r>
            <a:r>
              <a:rPr lang="en-US"/>
              <a:t>has prioritized building electrification in our climate action plan</a:t>
            </a:r>
          </a:p>
        </p:txBody>
      </p:sp>
      <p:sp>
        <p:nvSpPr>
          <p:cNvPr id="8" name="Rectangle: Rounded Corners 7">
            <a:extLst>
              <a:ext uri="{FF2B5EF4-FFF2-40B4-BE49-F238E27FC236}">
                <a16:creationId xmlns:a16="http://schemas.microsoft.com/office/drawing/2014/main" id="{B5A9201B-B624-4B42-BDCC-009EEA38A1DF}"/>
              </a:ext>
            </a:extLst>
          </p:cNvPr>
          <p:cNvSpPr/>
          <p:nvPr/>
        </p:nvSpPr>
        <p:spPr>
          <a:xfrm>
            <a:off x="634482" y="3429000"/>
            <a:ext cx="4699518" cy="2803490"/>
          </a:xfrm>
          <a:prstGeom prst="round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 </a:t>
            </a:r>
            <a:r>
              <a:rPr lang="en-US" sz="2400">
                <a:solidFill>
                  <a:srgbClr val="FFC000"/>
                </a:solidFill>
              </a:rPr>
              <a:t>XX% </a:t>
            </a:r>
            <a:r>
              <a:rPr lang="en-US" sz="2400"/>
              <a:t>of </a:t>
            </a:r>
            <a:r>
              <a:rPr lang="en-US" sz="2400">
                <a:solidFill>
                  <a:srgbClr val="FFC000"/>
                </a:solidFill>
              </a:rPr>
              <a:t>[City/County]</a:t>
            </a:r>
            <a:r>
              <a:rPr lang="en-US" sz="2400"/>
              <a:t>’s greenhouse gas emissions come from buildings</a:t>
            </a:r>
          </a:p>
        </p:txBody>
      </p:sp>
      <p:sp>
        <p:nvSpPr>
          <p:cNvPr id="9" name="Rectangle: Rounded Corners 8">
            <a:extLst>
              <a:ext uri="{FF2B5EF4-FFF2-40B4-BE49-F238E27FC236}">
                <a16:creationId xmlns:a16="http://schemas.microsoft.com/office/drawing/2014/main" id="{EAF76614-8B05-4694-AEAD-04C0A86AD447}"/>
              </a:ext>
            </a:extLst>
          </p:cNvPr>
          <p:cNvSpPr/>
          <p:nvPr/>
        </p:nvSpPr>
        <p:spPr>
          <a:xfrm>
            <a:off x="634482" y="1863319"/>
            <a:ext cx="10923036" cy="1259795"/>
          </a:xfrm>
          <a:prstGeom prst="round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rgbClr val="FFC000"/>
                </a:solidFill>
              </a:rPr>
              <a:t>[City/County]</a:t>
            </a:r>
            <a:r>
              <a:rPr lang="en-US" sz="2400"/>
              <a:t>’s Climate Action Plan has a goal of </a:t>
            </a:r>
            <a:r>
              <a:rPr lang="en-US" sz="2400">
                <a:solidFill>
                  <a:srgbClr val="FFC000"/>
                </a:solidFill>
              </a:rPr>
              <a:t>[100% electric by 2050/no gas in new buildings/emissions reduction target of X% that will be aided by electrification] </a:t>
            </a:r>
          </a:p>
        </p:txBody>
      </p:sp>
      <p:sp>
        <p:nvSpPr>
          <p:cNvPr id="7" name="Rounded Rectangle 2">
            <a:extLst>
              <a:ext uri="{FF2B5EF4-FFF2-40B4-BE49-F238E27FC236}">
                <a16:creationId xmlns:a16="http://schemas.microsoft.com/office/drawing/2014/main" id="{2FAD2158-9C7C-47F6-BF4C-2CAFA77FEC0A}"/>
              </a:ext>
            </a:extLst>
          </p:cNvPr>
          <p:cNvSpPr/>
          <p:nvPr/>
        </p:nvSpPr>
        <p:spPr>
          <a:xfrm>
            <a:off x="9538521" y="0"/>
            <a:ext cx="2653479" cy="2757989"/>
          </a:xfrm>
          <a:prstGeom prst="roundRect">
            <a:avLst/>
          </a:prstGeom>
          <a:solidFill>
            <a:schemeClr val="bg1">
              <a:lumMod val="50000"/>
            </a:schemeClr>
          </a:solidFill>
          <a:ln w="508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sng"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t>Instructions:</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kumimoji="0" lang="en-US" sz="120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t>Edit the text in yellow to replace references to “</a:t>
            </a:r>
            <a:r>
              <a:rPr kumimoji="0" lang="en-US" sz="1200" b="1"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t>[City/County]</a:t>
            </a:r>
            <a:r>
              <a:rPr kumimoji="0" lang="en-US" sz="120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t>” with the name of your community.</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a:solidFill>
                  <a:srgbClr val="FFFFFF"/>
                </a:solidFill>
                <a:latin typeface="Arial" panose="020B0604020202020204" pitchFamily="34" charset="0"/>
                <a:cs typeface="Arial" panose="020B0604020202020204" pitchFamily="34" charset="0"/>
              </a:rPr>
              <a:t>Update each box with details of your community’s climate action plan – this could include specific goals or overall emissions targets that building electrification will be required to reach.</a:t>
            </a:r>
            <a:endParaRPr kumimoji="0" lang="en-US" sz="120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 name="TextBox 1">
            <a:extLst>
              <a:ext uri="{FF2B5EF4-FFF2-40B4-BE49-F238E27FC236}">
                <a16:creationId xmlns:a16="http://schemas.microsoft.com/office/drawing/2014/main" id="{EB628D46-6CBD-42AE-9B39-5E598910321A}"/>
              </a:ext>
            </a:extLst>
          </p:cNvPr>
          <p:cNvSpPr txBox="1"/>
          <p:nvPr/>
        </p:nvSpPr>
        <p:spPr>
          <a:xfrm>
            <a:off x="7013552" y="4617545"/>
            <a:ext cx="3570365" cy="707886"/>
          </a:xfrm>
          <a:prstGeom prst="rect">
            <a:avLst/>
          </a:prstGeom>
          <a:noFill/>
        </p:spPr>
        <p:txBody>
          <a:bodyPr wrap="square" rtlCol="0">
            <a:spAutoFit/>
          </a:bodyPr>
          <a:lstStyle/>
          <a:p>
            <a:r>
              <a:rPr lang="en-US" sz="2000">
                <a:solidFill>
                  <a:srgbClr val="FFC000"/>
                </a:solidFill>
              </a:rPr>
              <a:t>[insert community GHG inventory pie chart if available]</a:t>
            </a:r>
          </a:p>
        </p:txBody>
      </p:sp>
    </p:spTree>
    <p:extLst>
      <p:ext uri="{BB962C8B-B14F-4D97-AF65-F5344CB8AC3E}">
        <p14:creationId xmlns:p14="http://schemas.microsoft.com/office/powerpoint/2010/main" val="17993687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E385EBC-0DD3-4B99-926B-BF9710D56601}"/>
              </a:ext>
            </a:extLst>
          </p:cNvPr>
          <p:cNvSpPr>
            <a:spLocks noGrp="1"/>
          </p:cNvSpPr>
          <p:nvPr>
            <p:ph type="title"/>
          </p:nvPr>
        </p:nvSpPr>
        <p:spPr>
          <a:xfrm>
            <a:off x="459777" y="47125"/>
            <a:ext cx="11456894" cy="1325563"/>
          </a:xfrm>
        </p:spPr>
        <p:txBody>
          <a:bodyPr>
            <a:normAutofit/>
          </a:bodyPr>
          <a:lstStyle/>
          <a:p>
            <a:r>
              <a:rPr lang="en-US" sz="4400" dirty="0"/>
              <a:t>Heat pumps are a critical building electrification solution and bring many local benefits</a:t>
            </a:r>
            <a:endParaRPr lang="en-US" dirty="0"/>
          </a:p>
        </p:txBody>
      </p:sp>
      <p:graphicFrame>
        <p:nvGraphicFramePr>
          <p:cNvPr id="6" name="Table 6">
            <a:extLst>
              <a:ext uri="{FF2B5EF4-FFF2-40B4-BE49-F238E27FC236}">
                <a16:creationId xmlns:a16="http://schemas.microsoft.com/office/drawing/2014/main" id="{2CDF2374-C31E-47C7-AC00-E8F77DA67CC8}"/>
              </a:ext>
            </a:extLst>
          </p:cNvPr>
          <p:cNvGraphicFramePr>
            <a:graphicFrameLocks noGrp="1"/>
          </p:cNvGraphicFramePr>
          <p:nvPr>
            <p:extLst>
              <p:ext uri="{D42A27DB-BD31-4B8C-83A1-F6EECF244321}">
                <p14:modId xmlns:p14="http://schemas.microsoft.com/office/powerpoint/2010/main" val="4168480576"/>
              </p:ext>
            </p:extLst>
          </p:nvPr>
        </p:nvGraphicFramePr>
        <p:xfrm>
          <a:off x="459777" y="1258261"/>
          <a:ext cx="11456896" cy="4915303"/>
        </p:xfrm>
        <a:graphic>
          <a:graphicData uri="http://schemas.openxmlformats.org/drawingml/2006/table">
            <a:tbl>
              <a:tblPr firstRow="1" bandRow="1">
                <a:tableStyleId>{5C22544A-7EE6-4342-B048-85BDC9FD1C3A}</a:tableStyleId>
              </a:tblPr>
              <a:tblGrid>
                <a:gridCol w="2864224">
                  <a:extLst>
                    <a:ext uri="{9D8B030D-6E8A-4147-A177-3AD203B41FA5}">
                      <a16:colId xmlns:a16="http://schemas.microsoft.com/office/drawing/2014/main" val="985331947"/>
                    </a:ext>
                  </a:extLst>
                </a:gridCol>
                <a:gridCol w="2864224">
                  <a:extLst>
                    <a:ext uri="{9D8B030D-6E8A-4147-A177-3AD203B41FA5}">
                      <a16:colId xmlns:a16="http://schemas.microsoft.com/office/drawing/2014/main" val="1139969917"/>
                    </a:ext>
                  </a:extLst>
                </a:gridCol>
                <a:gridCol w="2864224">
                  <a:extLst>
                    <a:ext uri="{9D8B030D-6E8A-4147-A177-3AD203B41FA5}">
                      <a16:colId xmlns:a16="http://schemas.microsoft.com/office/drawing/2014/main" val="2588135417"/>
                    </a:ext>
                  </a:extLst>
                </a:gridCol>
                <a:gridCol w="2864224">
                  <a:extLst>
                    <a:ext uri="{9D8B030D-6E8A-4147-A177-3AD203B41FA5}">
                      <a16:colId xmlns:a16="http://schemas.microsoft.com/office/drawing/2014/main" val="3484354739"/>
                    </a:ext>
                  </a:extLst>
                </a:gridCol>
              </a:tblGrid>
              <a:tr h="69665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870575706"/>
                  </a:ext>
                </a:extLst>
              </a:tr>
              <a:tr h="1201133">
                <a:tc>
                  <a:txBody>
                    <a:bodyPr/>
                    <a:lstStyle/>
                    <a:p>
                      <a:pPr algn="ctr"/>
                      <a:r>
                        <a:rPr lang="en-US" sz="2600" b="1" dirty="0">
                          <a:solidFill>
                            <a:schemeClr val="tx2"/>
                          </a:solidFill>
                        </a:rPr>
                        <a:t>Reduce GHG Emissions</a:t>
                      </a:r>
                    </a:p>
                  </a:txBody>
                  <a:tcPr/>
                </a:tc>
                <a:tc>
                  <a:txBody>
                    <a:bodyPr/>
                    <a:lstStyle/>
                    <a:p>
                      <a:pPr algn="ctr"/>
                      <a:r>
                        <a:rPr lang="en-US" sz="2600" b="1" dirty="0">
                          <a:solidFill>
                            <a:schemeClr val="tx2"/>
                          </a:solidFill>
                        </a:rPr>
                        <a:t>Reduce Air Pollution </a:t>
                      </a:r>
                    </a:p>
                  </a:txBody>
                  <a:tcPr/>
                </a:tc>
                <a:tc>
                  <a:txBody>
                    <a:bodyPr/>
                    <a:lstStyle/>
                    <a:p>
                      <a:pPr algn="ctr"/>
                      <a:r>
                        <a:rPr lang="en-US" sz="2600" b="1">
                          <a:solidFill>
                            <a:schemeClr val="tx2"/>
                          </a:solidFill>
                        </a:rPr>
                        <a:t>Improved Energy Efficiency</a:t>
                      </a:r>
                    </a:p>
                  </a:txBody>
                  <a:tcPr/>
                </a:tc>
                <a:tc>
                  <a:txBody>
                    <a:bodyPr/>
                    <a:lstStyle/>
                    <a:p>
                      <a:pPr algn="ctr"/>
                      <a:r>
                        <a:rPr lang="en-US" sz="2600" b="1" dirty="0">
                          <a:solidFill>
                            <a:schemeClr val="tx2"/>
                          </a:solidFill>
                        </a:rPr>
                        <a:t>Reduce Energy  Bills</a:t>
                      </a:r>
                    </a:p>
                  </a:txBody>
                  <a:tcPr/>
                </a:tc>
                <a:extLst>
                  <a:ext uri="{0D108BD9-81ED-4DB2-BD59-A6C34878D82A}">
                    <a16:rowId xmlns:a16="http://schemas.microsoft.com/office/drawing/2014/main" val="667464282"/>
                  </a:ext>
                </a:extLst>
              </a:tr>
              <a:tr h="1951317">
                <a:tc>
                  <a:txBody>
                    <a:bodyPr/>
                    <a:lstStyle/>
                    <a:p>
                      <a:pPr marL="285750" indent="-285750">
                        <a:buFont typeface="Arial" panose="020B0604020202020204" pitchFamily="34" charset="0"/>
                        <a:buChar char="•"/>
                      </a:pPr>
                      <a:r>
                        <a:rPr lang="en-US" sz="1600" dirty="0"/>
                        <a:t>Heat pumps for space and water heating can remove </a:t>
                      </a:r>
                      <a:r>
                        <a:rPr lang="en-US" sz="1600" dirty="0">
                          <a:solidFill>
                            <a:srgbClr val="FFC000"/>
                          </a:solidFill>
                        </a:rPr>
                        <a:t>[X%] </a:t>
                      </a:r>
                      <a:r>
                        <a:rPr lang="en-US" sz="1600" dirty="0"/>
                        <a:t>of direct residential combustion emissions</a:t>
                      </a:r>
                    </a:p>
                    <a:p>
                      <a:pPr marL="285750" indent="-285750">
                        <a:buFont typeface="Arial" panose="020B0604020202020204" pitchFamily="34" charset="0"/>
                        <a:buChar char="•"/>
                      </a:pPr>
                      <a:r>
                        <a:rPr lang="en-US" sz="1600" dirty="0"/>
                        <a:t>Heat pumps have </a:t>
                      </a:r>
                      <a:r>
                        <a:rPr lang="en-US" sz="1600" dirty="0">
                          <a:solidFill>
                            <a:srgbClr val="FFC000"/>
                          </a:solidFill>
                        </a:rPr>
                        <a:t>[X%] </a:t>
                      </a:r>
                      <a:r>
                        <a:rPr lang="en-US" sz="1600" dirty="0"/>
                        <a:t>lower emissions than gas furnaces today in </a:t>
                      </a:r>
                      <a:r>
                        <a:rPr lang="en-US" sz="1600" dirty="0">
                          <a:solidFill>
                            <a:srgbClr val="FFC000"/>
                          </a:solidFill>
                        </a:rPr>
                        <a:t>[state]</a:t>
                      </a:r>
                    </a:p>
                    <a:p>
                      <a:pPr marL="285750" indent="-285750">
                        <a:buFont typeface="Arial" panose="020B0604020202020204" pitchFamily="34" charset="0"/>
                        <a:buChar char="•"/>
                      </a:pPr>
                      <a:endParaRPr lang="en-US" sz="1600" dirty="0"/>
                    </a:p>
                  </a:txBody>
                  <a:tcPr/>
                </a:tc>
                <a:tc>
                  <a:txBody>
                    <a:bodyPr/>
                    <a:lstStyle/>
                    <a:p>
                      <a:pPr marL="285750" indent="-285750">
                        <a:buFont typeface="Arial" panose="020B0604020202020204" pitchFamily="34" charset="0"/>
                        <a:buChar char="•"/>
                      </a:pPr>
                      <a:r>
                        <a:rPr lang="en-US" sz="1600" dirty="0">
                          <a:solidFill>
                            <a:srgbClr val="FFC000"/>
                          </a:solidFill>
                        </a:rPr>
                        <a:t>X% </a:t>
                      </a:r>
                      <a:r>
                        <a:rPr lang="en-US" sz="1600" dirty="0"/>
                        <a:t>of local air pollution is from buildings.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solidFill>
                            <a:srgbClr val="FFC000"/>
                          </a:solidFill>
                        </a:rPr>
                        <a:t>[City/County] </a:t>
                      </a:r>
                      <a:r>
                        <a:rPr lang="en-US" sz="1600" dirty="0"/>
                        <a:t>spent </a:t>
                      </a:r>
                      <a:r>
                        <a:rPr lang="en-US" sz="1600" dirty="0">
                          <a:solidFill>
                            <a:srgbClr val="FFC000"/>
                          </a:solidFill>
                        </a:rPr>
                        <a:t>XX</a:t>
                      </a:r>
                      <a:r>
                        <a:rPr lang="en-US" sz="1600" dirty="0"/>
                        <a:t> days at unsafe air pollution levels in </a:t>
                      </a:r>
                      <a:r>
                        <a:rPr lang="en-US" sz="1600" dirty="0">
                          <a:solidFill>
                            <a:srgbClr val="FFC000"/>
                          </a:solidFill>
                        </a:rPr>
                        <a:t>20XX</a:t>
                      </a:r>
                      <a:r>
                        <a:rPr lang="en-US" sz="1600" dirty="0"/>
                        <a:t>. </a:t>
                      </a:r>
                    </a:p>
                    <a:p>
                      <a:pPr marL="285750" indent="-285750">
                        <a:buFont typeface="Arial" panose="020B0604020202020204" pitchFamily="34" charset="0"/>
                        <a:buChar char="•"/>
                      </a:pPr>
                      <a:r>
                        <a:rPr lang="en-US" sz="1600" dirty="0"/>
                        <a:t>Pollution from on-site fossil fuel combustion in </a:t>
                      </a:r>
                      <a:r>
                        <a:rPr lang="en-US" sz="1600" b="0" dirty="0">
                          <a:solidFill>
                            <a:srgbClr val="FFC000"/>
                          </a:solidFill>
                        </a:rPr>
                        <a:t>[State] </a:t>
                      </a:r>
                      <a:r>
                        <a:rPr lang="en-US" sz="1600" dirty="0"/>
                        <a:t>cause over </a:t>
                      </a:r>
                      <a:r>
                        <a:rPr lang="en-US" sz="1600" b="0" dirty="0">
                          <a:solidFill>
                            <a:srgbClr val="FFC000"/>
                          </a:solidFill>
                        </a:rPr>
                        <a:t>XX</a:t>
                      </a:r>
                      <a:r>
                        <a:rPr lang="en-US" sz="1600" b="0" dirty="0"/>
                        <a:t> premature deaths and </a:t>
                      </a:r>
                      <a:r>
                        <a:rPr lang="en-US" sz="1600" b="0" dirty="0">
                          <a:solidFill>
                            <a:srgbClr val="FFC000"/>
                          </a:solidFill>
                        </a:rPr>
                        <a:t>XX</a:t>
                      </a:r>
                      <a:r>
                        <a:rPr lang="en-US" sz="1600" b="0" dirty="0"/>
                        <a:t> in health costs per year. Nationwide, these impacts exceeds those from coal plants.</a:t>
                      </a:r>
                    </a:p>
                  </a:txBody>
                  <a:tcPr/>
                </a:tc>
                <a:tc>
                  <a:txBody>
                    <a:bodyPr/>
                    <a:lstStyle/>
                    <a:p>
                      <a:pPr marL="285750" indent="-285750">
                        <a:buFont typeface="Arial" panose="020B0604020202020204" pitchFamily="34" charset="0"/>
                        <a:buChar char="•"/>
                      </a:pPr>
                      <a:r>
                        <a:rPr lang="en-US" sz="1600" dirty="0">
                          <a:latin typeface="+mj-lt"/>
                        </a:rPr>
                        <a:t>In our state, heat pumps are </a:t>
                      </a:r>
                      <a:r>
                        <a:rPr lang="en-US" sz="1600" dirty="0">
                          <a:solidFill>
                            <a:srgbClr val="FFC000"/>
                          </a:solidFill>
                          <a:latin typeface="+mj-lt"/>
                        </a:rPr>
                        <a:t>[~X%] </a:t>
                      </a:r>
                      <a:r>
                        <a:rPr lang="en-US" sz="1600" dirty="0">
                          <a:latin typeface="+mj-lt"/>
                        </a:rPr>
                        <a:t>efficient on average and </a:t>
                      </a:r>
                      <a:r>
                        <a:rPr lang="en-US" sz="1600" kern="1200" dirty="0">
                          <a:solidFill>
                            <a:srgbClr val="FFC000"/>
                          </a:solidFill>
                          <a:latin typeface="+mn-lt"/>
                          <a:ea typeface="+mn-ea"/>
                          <a:cs typeface="+mn-cs"/>
                        </a:rPr>
                        <a:t>[~X%] </a:t>
                      </a:r>
                      <a:r>
                        <a:rPr lang="en-US" sz="1600" dirty="0">
                          <a:latin typeface="+mj-lt"/>
                        </a:rPr>
                        <a:t>more efficient than a gas furnace.</a:t>
                      </a:r>
                    </a:p>
                    <a:p>
                      <a:pPr marL="285750" marR="0" lvl="0" indent="-285750" algn="l" rtl="0" eaLnBrk="1" fontAlgn="auto" latinLnBrk="0" hangingPunct="1">
                        <a:lnSpc>
                          <a:spcPct val="100000"/>
                        </a:lnSpc>
                        <a:spcBef>
                          <a:spcPts val="0"/>
                        </a:spcBef>
                        <a:spcAft>
                          <a:spcPts val="0"/>
                        </a:spcAft>
                        <a:buClrTx/>
                        <a:buSzTx/>
                        <a:buFont typeface="Arial" panose="020B0604020202020204" pitchFamily="34" charset="0"/>
                        <a:buChar char="•"/>
                      </a:pPr>
                      <a:r>
                        <a:rPr lang="en-US" sz="1600" dirty="0"/>
                        <a:t>Cold climate heat pumps can now perform without backup resistance at below -10˚F while operating at 2X the  efficiency of electric resistance/gas heating</a:t>
                      </a:r>
                    </a:p>
                  </a:txBody>
                  <a:tcPr/>
                </a:tc>
                <a:tc>
                  <a:txBody>
                    <a:bodyPr/>
                    <a:lstStyle/>
                    <a:p>
                      <a:pPr marL="285750" indent="-285750">
                        <a:buFont typeface="Arial" panose="020B0604020202020204" pitchFamily="34" charset="0"/>
                        <a:buChar char="•"/>
                      </a:pPr>
                      <a:r>
                        <a:rPr lang="en-US" sz="1600" dirty="0">
                          <a:latin typeface="+mj-lt"/>
                        </a:rPr>
                        <a:t>In </a:t>
                      </a:r>
                      <a:r>
                        <a:rPr lang="en-US" sz="1600" dirty="0">
                          <a:solidFill>
                            <a:srgbClr val="FFC000"/>
                          </a:solidFill>
                          <a:latin typeface="+mj-lt"/>
                        </a:rPr>
                        <a:t>[state], [X%]</a:t>
                      </a:r>
                      <a:r>
                        <a:rPr lang="en-US" sz="1600" dirty="0">
                          <a:latin typeface="+mj-lt"/>
                        </a:rPr>
                        <a:t> of homes currently heat with delivered fuel and </a:t>
                      </a:r>
                      <a:r>
                        <a:rPr lang="en-US" sz="1600" dirty="0">
                          <a:solidFill>
                            <a:srgbClr val="FFC000"/>
                          </a:solidFill>
                          <a:latin typeface="+mj-lt"/>
                        </a:rPr>
                        <a:t>[X%] </a:t>
                      </a:r>
                      <a:r>
                        <a:rPr lang="en-US" sz="1600" dirty="0">
                          <a:latin typeface="+mj-lt"/>
                        </a:rPr>
                        <a:t>electric resistance, totaling</a:t>
                      </a:r>
                      <a:r>
                        <a:rPr lang="en-US" sz="1600" dirty="0">
                          <a:solidFill>
                            <a:srgbClr val="FFC000"/>
                          </a:solidFill>
                          <a:latin typeface="+mj-lt"/>
                        </a:rPr>
                        <a:t> [X] </a:t>
                      </a:r>
                      <a:r>
                        <a:rPr lang="en-US" sz="1600" dirty="0">
                          <a:latin typeface="+mj-lt"/>
                        </a:rPr>
                        <a:t>and </a:t>
                      </a:r>
                      <a:r>
                        <a:rPr lang="en-US" sz="1600" dirty="0">
                          <a:solidFill>
                            <a:srgbClr val="FFC000"/>
                          </a:solidFill>
                          <a:latin typeface="+mj-lt"/>
                        </a:rPr>
                        <a:t>[Y] </a:t>
                      </a:r>
                      <a:r>
                        <a:rPr lang="en-US" sz="1600" dirty="0">
                          <a:latin typeface="+mj-lt"/>
                        </a:rPr>
                        <a:t>homes</a:t>
                      </a:r>
                      <a:r>
                        <a:rPr lang="en-US" sz="1600" dirty="0">
                          <a:solidFill>
                            <a:srgbClr val="FFC000"/>
                          </a:solidFill>
                          <a:latin typeface="+mj-lt"/>
                        </a:rPr>
                        <a: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t>In [state], heat pumps should save customers </a:t>
                      </a:r>
                      <a:r>
                        <a:rPr lang="en-US" sz="1600" dirty="0">
                          <a:solidFill>
                            <a:srgbClr val="FFC000"/>
                          </a:solidFill>
                        </a:rPr>
                        <a:t>[$X] </a:t>
                      </a:r>
                      <a:r>
                        <a:rPr lang="en-US" sz="1600" dirty="0"/>
                        <a:t>and </a:t>
                      </a:r>
                      <a:r>
                        <a:rPr lang="en-US" sz="1600" dirty="0">
                          <a:solidFill>
                            <a:srgbClr val="FFC000"/>
                          </a:solidFill>
                        </a:rPr>
                        <a:t>[$Y]</a:t>
                      </a:r>
                      <a:r>
                        <a:rPr lang="en-US" sz="1600" dirty="0"/>
                        <a:t> for delivered fuel and electric resistance customers</a:t>
                      </a:r>
                      <a:r>
                        <a:rPr lang="en-US" sz="1600" kern="1200" dirty="0">
                          <a:solidFill>
                            <a:schemeClr val="dk1"/>
                          </a:solidFill>
                          <a:latin typeface="+mn-lt"/>
                          <a:ea typeface="+mn-ea"/>
                          <a:cs typeface="+mn-cs"/>
                        </a:rPr>
                        <a:t> </a:t>
                      </a:r>
                    </a:p>
                  </a:txBody>
                  <a:tcPr/>
                </a:tc>
                <a:extLst>
                  <a:ext uri="{0D108BD9-81ED-4DB2-BD59-A6C34878D82A}">
                    <a16:rowId xmlns:a16="http://schemas.microsoft.com/office/drawing/2014/main" val="4140118479"/>
                  </a:ext>
                </a:extLst>
              </a:tr>
            </a:tbl>
          </a:graphicData>
        </a:graphic>
      </p:graphicFrame>
      <p:pic>
        <p:nvPicPr>
          <p:cNvPr id="9" name="Graphic 8" descr="Lungs with solid fill">
            <a:extLst>
              <a:ext uri="{FF2B5EF4-FFF2-40B4-BE49-F238E27FC236}">
                <a16:creationId xmlns:a16="http://schemas.microsoft.com/office/drawing/2014/main" id="{28609858-E4F3-478E-97CD-6BD0D788EEE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474983" y="1277342"/>
            <a:ext cx="622217" cy="622217"/>
          </a:xfrm>
          <a:prstGeom prst="rect">
            <a:avLst/>
          </a:prstGeom>
        </p:spPr>
      </p:pic>
      <p:pic>
        <p:nvPicPr>
          <p:cNvPr id="4" name="Graphic 3" descr="Dollar with solid fill">
            <a:extLst>
              <a:ext uri="{FF2B5EF4-FFF2-40B4-BE49-F238E27FC236}">
                <a16:creationId xmlns:a16="http://schemas.microsoft.com/office/drawing/2014/main" id="{B85BB6A6-5E3C-4ABC-A025-2E89B0BE762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0187116" y="1277342"/>
            <a:ext cx="694136" cy="694136"/>
          </a:xfrm>
          <a:prstGeom prst="rect">
            <a:avLst/>
          </a:prstGeom>
        </p:spPr>
      </p:pic>
      <p:pic>
        <p:nvPicPr>
          <p:cNvPr id="5" name="Graphic 4" descr="Renewable Energy with solid fill">
            <a:extLst>
              <a:ext uri="{FF2B5EF4-FFF2-40B4-BE49-F238E27FC236}">
                <a16:creationId xmlns:a16="http://schemas.microsoft.com/office/drawing/2014/main" id="{14972F49-208C-494C-94A6-D2F2D82D9E0F}"/>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7343181" y="1216274"/>
            <a:ext cx="777240" cy="777240"/>
          </a:xfrm>
          <a:prstGeom prst="rect">
            <a:avLst/>
          </a:prstGeom>
        </p:spPr>
      </p:pic>
      <p:sp>
        <p:nvSpPr>
          <p:cNvPr id="16" name="Rounded Rectangle 2">
            <a:extLst>
              <a:ext uri="{FF2B5EF4-FFF2-40B4-BE49-F238E27FC236}">
                <a16:creationId xmlns:a16="http://schemas.microsoft.com/office/drawing/2014/main" id="{48BD6D93-4A68-4420-A2DC-F700E39DBA35}"/>
              </a:ext>
            </a:extLst>
          </p:cNvPr>
          <p:cNvSpPr/>
          <p:nvPr/>
        </p:nvSpPr>
        <p:spPr>
          <a:xfrm>
            <a:off x="9012220" y="0"/>
            <a:ext cx="3307343" cy="3302245"/>
          </a:xfrm>
          <a:prstGeom prst="roundRect">
            <a:avLst/>
          </a:prstGeom>
          <a:solidFill>
            <a:schemeClr val="bg1">
              <a:lumMod val="50000"/>
            </a:schemeClr>
          </a:solidFill>
          <a:ln w="508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sng" strike="noStrike" kern="1200" cap="none" spc="0" normalizeH="0" baseline="0" noProof="0" dirty="0">
                <a:ln>
                  <a:noFill/>
                </a:ln>
                <a:solidFill>
                  <a:srgbClr val="FFFFFF"/>
                </a:solidFill>
                <a:effectLst/>
                <a:uLnTx/>
                <a:uFillTx/>
                <a:latin typeface="Arial"/>
                <a:cs typeface="Arial"/>
              </a:rPr>
              <a:t>Instructions:</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kumimoji="0" lang="en-US" sz="1200" b="0" i="0" u="none" strike="noStrike" kern="1200" cap="none" spc="0" normalizeH="0" baseline="0" noProof="0" dirty="0">
                <a:ln>
                  <a:noFill/>
                </a:ln>
                <a:solidFill>
                  <a:srgbClr val="FFFFFF"/>
                </a:solidFill>
                <a:effectLst/>
                <a:uLnTx/>
                <a:uFillTx/>
                <a:latin typeface="Arial"/>
                <a:cs typeface="Arial"/>
              </a:rPr>
              <a:t>Edit the text in yellow to replace references to “</a:t>
            </a:r>
            <a:r>
              <a:rPr kumimoji="0" lang="en-US" sz="1200" b="1" i="0" u="none" strike="noStrike" kern="1200" cap="none" spc="0" normalizeH="0" baseline="0" noProof="0" dirty="0">
                <a:ln>
                  <a:noFill/>
                </a:ln>
                <a:solidFill>
                  <a:srgbClr val="FFFFFF"/>
                </a:solidFill>
                <a:effectLst/>
                <a:uLnTx/>
                <a:uFillTx/>
                <a:latin typeface="Arial"/>
                <a:cs typeface="Arial"/>
              </a:rPr>
              <a:t>[City/County]</a:t>
            </a:r>
            <a:r>
              <a:rPr kumimoji="0" lang="en-US" sz="1200" b="0" i="0" u="none" strike="noStrike" kern="1200" cap="none" spc="0" normalizeH="0" baseline="0" noProof="0" dirty="0">
                <a:ln>
                  <a:noFill/>
                </a:ln>
                <a:solidFill>
                  <a:srgbClr val="FFFFFF"/>
                </a:solidFill>
                <a:effectLst/>
                <a:uLnTx/>
                <a:uFillTx/>
                <a:latin typeface="Arial"/>
                <a:cs typeface="Arial"/>
              </a:rPr>
              <a:t>” with the name of your community.</a:t>
            </a:r>
            <a:endParaRPr lang="en-US" sz="1200" b="0" i="0" u="none" strike="noStrike" kern="1200" cap="none" spc="0" normalizeH="0" baseline="0" noProof="0" dirty="0">
              <a:ln>
                <a:noFill/>
              </a:ln>
              <a:solidFill>
                <a:srgbClr val="FFFFFF"/>
              </a:solidFill>
              <a:effectLst/>
              <a:uLnTx/>
              <a:uFillTx/>
              <a:latin typeface="Arial"/>
              <a:cs typeface="Arial"/>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dirty="0">
                <a:solidFill>
                  <a:srgbClr val="FFFFFF"/>
                </a:solidFill>
                <a:latin typeface="Arial"/>
                <a:cs typeface="Arial"/>
              </a:rPr>
              <a:t>Update the text in yellow text by right-clicking on the yellow box at the bottom of the slide and selecting Worksheet Object -&gt; Open. Follow the worksheet instructions</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dirty="0">
                <a:solidFill>
                  <a:srgbClr val="FFFFFF"/>
                </a:solidFill>
                <a:latin typeface="Arial"/>
                <a:cs typeface="Arial"/>
              </a:rPr>
              <a:t>Update the remaining yellow text with a) your community’s local air pollution from buildings data, if available, b) the number of unsafe air days using the EPA’s </a:t>
            </a:r>
            <a:r>
              <a:rPr lang="en-US" sz="1200" dirty="0">
                <a:solidFill>
                  <a:srgbClr val="FFFFFF"/>
                </a:solidFill>
                <a:latin typeface="Arial"/>
                <a:cs typeface="Arial"/>
                <a:hlinkClick r:id="rId9"/>
              </a:rPr>
              <a:t>Air Quality Index report</a:t>
            </a:r>
            <a:r>
              <a:rPr lang="en-US" sz="1200" dirty="0">
                <a:solidFill>
                  <a:srgbClr val="FFFFFF"/>
                </a:solidFill>
                <a:latin typeface="Arial"/>
                <a:cs typeface="Arial"/>
              </a:rPr>
              <a:t>, and c) pollution impacts using RMI’s </a:t>
            </a:r>
            <a:r>
              <a:rPr lang="en-US" sz="1200" dirty="0">
                <a:solidFill>
                  <a:srgbClr val="FFFFFF"/>
                </a:solidFill>
                <a:latin typeface="Arial"/>
                <a:cs typeface="Arial"/>
                <a:hlinkClick r:id="rId10"/>
              </a:rPr>
              <a:t>state impact calculator</a:t>
            </a:r>
            <a:r>
              <a:rPr lang="en-US" sz="1200" dirty="0">
                <a:solidFill>
                  <a:srgbClr val="FFFFFF"/>
                </a:solidFill>
                <a:latin typeface="Arial"/>
                <a:cs typeface="Arial"/>
              </a:rPr>
              <a:t>.</a:t>
            </a:r>
          </a:p>
          <a:p>
            <a:pPr defTabSz="914400">
              <a:defRPr/>
            </a:pPr>
            <a:endParaRPr lang="en-US" sz="1200" dirty="0">
              <a:solidFill>
                <a:srgbClr val="FFFFFF"/>
              </a:solidFill>
              <a:latin typeface="Arial"/>
              <a:cs typeface="Arial"/>
            </a:endParaRPr>
          </a:p>
        </p:txBody>
      </p:sp>
      <p:sp>
        <p:nvSpPr>
          <p:cNvPr id="10" name="TextBox 9">
            <a:extLst>
              <a:ext uri="{FF2B5EF4-FFF2-40B4-BE49-F238E27FC236}">
                <a16:creationId xmlns:a16="http://schemas.microsoft.com/office/drawing/2014/main" id="{16DE5036-538C-4A53-BA79-192C62B5F69A}"/>
              </a:ext>
            </a:extLst>
          </p:cNvPr>
          <p:cNvSpPr txBox="1"/>
          <p:nvPr/>
        </p:nvSpPr>
        <p:spPr>
          <a:xfrm>
            <a:off x="7275310" y="6330494"/>
            <a:ext cx="4641361" cy="400110"/>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a:ln>
                  <a:noFill/>
                </a:ln>
                <a:solidFill>
                  <a:srgbClr val="000000"/>
                </a:solidFill>
                <a:effectLst/>
                <a:uLnTx/>
                <a:uFillTx/>
                <a:latin typeface="Arial"/>
                <a:cs typeface="Arial"/>
                <a:sym typeface="Arial"/>
                <a:rtl val="0"/>
              </a:rPr>
              <a:t>Sources: RMI </a:t>
            </a:r>
            <a:r>
              <a:rPr kumimoji="0" lang="en-US" sz="1000" b="0" i="0" u="none" strike="noStrike" kern="0" cap="none" spc="0" normalizeH="0" baseline="0" noProof="0">
                <a:ln>
                  <a:noFill/>
                </a:ln>
                <a:solidFill>
                  <a:srgbClr val="000000"/>
                </a:solidFill>
                <a:effectLst/>
                <a:uLnTx/>
                <a:uFillTx/>
                <a:latin typeface="Arial"/>
                <a:cs typeface="Arial"/>
                <a:sym typeface="Arial"/>
                <a:hlinkClick r:id="rId11"/>
                <a:rtl val="0"/>
              </a:rPr>
              <a:t>Uncovering the Deadly Toll of Air Pollution from Buildings</a:t>
            </a:r>
            <a:r>
              <a:rPr kumimoji="0" lang="en-US" sz="1000" b="0" i="0" u="none" strike="noStrike" kern="0" cap="none" spc="0" normalizeH="0" baseline="0" noProof="0">
                <a:ln>
                  <a:noFill/>
                </a:ln>
                <a:solidFill>
                  <a:srgbClr val="000000"/>
                </a:solidFill>
                <a:effectLst/>
                <a:uLnTx/>
                <a:uFillTx/>
                <a:latin typeface="Arial"/>
                <a:cs typeface="Arial"/>
                <a:sym typeface="Arial"/>
                <a:rtl val="0"/>
              </a:rPr>
              <a:t>, 2021</a:t>
            </a:r>
            <a:br>
              <a:rPr kumimoji="0" lang="en-US" sz="1000" b="0" i="0" u="none" strike="noStrike" kern="0" cap="none" spc="0" normalizeH="0" baseline="0" noProof="0">
                <a:ln>
                  <a:noFill/>
                </a:ln>
                <a:solidFill>
                  <a:srgbClr val="000000"/>
                </a:solidFill>
                <a:effectLst/>
                <a:uLnTx/>
                <a:uFillTx/>
                <a:latin typeface="Arial"/>
                <a:cs typeface="Arial"/>
                <a:sym typeface="Arial"/>
                <a:rtl val="0"/>
              </a:rPr>
            </a:br>
            <a:r>
              <a:rPr kumimoji="0" lang="en-US" sz="1000" b="0" i="0" u="none" strike="noStrike" kern="0" cap="none" spc="0" normalizeH="0" baseline="0" noProof="0">
                <a:ln>
                  <a:noFill/>
                </a:ln>
                <a:solidFill>
                  <a:srgbClr val="000000"/>
                </a:solidFill>
                <a:effectLst/>
                <a:uLnTx/>
                <a:uFillTx/>
                <a:latin typeface="Arial"/>
                <a:cs typeface="Arial"/>
                <a:sym typeface="Arial"/>
                <a:rtl val="0"/>
              </a:rPr>
              <a:t>RMI </a:t>
            </a:r>
            <a:r>
              <a:rPr kumimoji="0" lang="en-US" sz="1000" b="0" i="0" u="none" strike="noStrike" kern="0" cap="none" spc="0" normalizeH="0" baseline="0" noProof="0">
                <a:ln>
                  <a:noFill/>
                </a:ln>
                <a:solidFill>
                  <a:srgbClr val="000000"/>
                </a:solidFill>
                <a:effectLst/>
                <a:uLnTx/>
                <a:uFillTx/>
                <a:latin typeface="Arial"/>
                <a:cs typeface="Arial"/>
                <a:sym typeface="Arial"/>
                <a:hlinkClick r:id="rId12"/>
                <a:rtl val="0"/>
              </a:rPr>
              <a:t>It’s Time to Incentivize Residential Heat Pumps</a:t>
            </a:r>
            <a:r>
              <a:rPr kumimoji="0" lang="en-US" sz="1000" b="0" i="0" u="none" strike="noStrike" kern="0" cap="none" spc="0" normalizeH="0" baseline="0" noProof="0">
                <a:ln>
                  <a:noFill/>
                </a:ln>
                <a:solidFill>
                  <a:srgbClr val="000000"/>
                </a:solidFill>
                <a:effectLst/>
                <a:uLnTx/>
                <a:uFillTx/>
                <a:latin typeface="Arial"/>
                <a:cs typeface="Arial"/>
                <a:sym typeface="Arial"/>
                <a:rtl val="0"/>
              </a:rPr>
              <a:t>, 2020 </a:t>
            </a:r>
          </a:p>
        </p:txBody>
      </p:sp>
      <p:graphicFrame>
        <p:nvGraphicFramePr>
          <p:cNvPr id="8" name="Object 7">
            <a:extLst>
              <a:ext uri="{FF2B5EF4-FFF2-40B4-BE49-F238E27FC236}">
                <a16:creationId xmlns:a16="http://schemas.microsoft.com/office/drawing/2014/main" id="{C0860DA2-6008-4C2E-A0C2-19CACC140A39}"/>
              </a:ext>
            </a:extLst>
          </p:cNvPr>
          <p:cNvGraphicFramePr>
            <a:graphicFrameLocks noChangeAspect="1"/>
          </p:cNvGraphicFramePr>
          <p:nvPr>
            <p:extLst>
              <p:ext uri="{D42A27DB-BD31-4B8C-83A1-F6EECF244321}">
                <p14:modId xmlns:p14="http://schemas.microsoft.com/office/powerpoint/2010/main" val="147013525"/>
              </p:ext>
            </p:extLst>
          </p:nvPr>
        </p:nvGraphicFramePr>
        <p:xfrm>
          <a:off x="8242300" y="5957888"/>
          <a:ext cx="2381250" cy="374650"/>
        </p:xfrm>
        <a:graphic>
          <a:graphicData uri="http://schemas.openxmlformats.org/presentationml/2006/ole">
            <mc:AlternateContent xmlns:mc="http://schemas.openxmlformats.org/markup-compatibility/2006">
              <mc:Choice xmlns:v="urn:schemas-microsoft-com:vml" Requires="v">
                <p:oleObj name="Worksheet" r:id="rId13" imgW="2381073" imgH="374515" progId="Excel.Sheet.12">
                  <p:embed/>
                </p:oleObj>
              </mc:Choice>
              <mc:Fallback>
                <p:oleObj name="Worksheet" r:id="rId13" imgW="2381073" imgH="374515" progId="Excel.Sheet.12">
                  <p:embed/>
                  <p:pic>
                    <p:nvPicPr>
                      <p:cNvPr id="8" name="Object 7">
                        <a:extLst>
                          <a:ext uri="{FF2B5EF4-FFF2-40B4-BE49-F238E27FC236}">
                            <a16:creationId xmlns:a16="http://schemas.microsoft.com/office/drawing/2014/main" id="{C0860DA2-6008-4C2E-A0C2-19CACC140A39}"/>
                          </a:ext>
                        </a:extLst>
                      </p:cNvPr>
                      <p:cNvPicPr/>
                      <p:nvPr/>
                    </p:nvPicPr>
                    <p:blipFill>
                      <a:blip r:embed="rId14"/>
                      <a:stretch>
                        <a:fillRect/>
                      </a:stretch>
                    </p:blipFill>
                    <p:spPr>
                      <a:xfrm>
                        <a:off x="8242300" y="5957888"/>
                        <a:ext cx="2381250" cy="374650"/>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CA2612A5-737D-5952-7387-DA18689A3C62}"/>
              </a:ext>
            </a:extLst>
          </p:cNvPr>
          <p:cNvGraphicFramePr>
            <a:graphicFrameLocks noChangeAspect="1"/>
          </p:cNvGraphicFramePr>
          <p:nvPr>
            <p:extLst>
              <p:ext uri="{D42A27DB-BD31-4B8C-83A1-F6EECF244321}">
                <p14:modId xmlns:p14="http://schemas.microsoft.com/office/powerpoint/2010/main" val="24602819"/>
              </p:ext>
            </p:extLst>
          </p:nvPr>
        </p:nvGraphicFramePr>
        <p:xfrm>
          <a:off x="3425068" y="6215551"/>
          <a:ext cx="3366747" cy="515943"/>
        </p:xfrm>
        <a:graphic>
          <a:graphicData uri="http://schemas.openxmlformats.org/presentationml/2006/ole">
            <mc:AlternateContent xmlns:mc="http://schemas.openxmlformats.org/markup-compatibility/2006">
              <mc:Choice xmlns:v="urn:schemas-microsoft-com:vml" Requires="v">
                <p:oleObj name="Worksheet" r:id="rId15" imgW="2444859" imgH="374515" progId="Excel.Sheet.12">
                  <p:embed/>
                </p:oleObj>
              </mc:Choice>
              <mc:Fallback>
                <p:oleObj name="Worksheet" r:id="rId15" imgW="2444859" imgH="374515" progId="Excel.Sheet.12">
                  <p:embed/>
                  <p:pic>
                    <p:nvPicPr>
                      <p:cNvPr id="7" name="Object 6">
                        <a:extLst>
                          <a:ext uri="{FF2B5EF4-FFF2-40B4-BE49-F238E27FC236}">
                            <a16:creationId xmlns:a16="http://schemas.microsoft.com/office/drawing/2014/main" id="{CA2612A5-737D-5952-7387-DA18689A3C62}"/>
                          </a:ext>
                        </a:extLst>
                      </p:cNvPr>
                      <p:cNvPicPr/>
                      <p:nvPr/>
                    </p:nvPicPr>
                    <p:blipFill>
                      <a:blip r:embed="rId16"/>
                      <a:stretch>
                        <a:fillRect/>
                      </a:stretch>
                    </p:blipFill>
                    <p:spPr>
                      <a:xfrm>
                        <a:off x="3425068" y="6215551"/>
                        <a:ext cx="3366747" cy="515943"/>
                      </a:xfrm>
                      <a:prstGeom prst="rect">
                        <a:avLst/>
                      </a:prstGeom>
                    </p:spPr>
                  </p:pic>
                </p:oleObj>
              </mc:Fallback>
            </mc:AlternateContent>
          </a:graphicData>
        </a:graphic>
      </p:graphicFrame>
      <p:pic>
        <p:nvPicPr>
          <p:cNvPr id="13" name="Graphic 12" descr="Earth globe: Americas with solid fill">
            <a:extLst>
              <a:ext uri="{FF2B5EF4-FFF2-40B4-BE49-F238E27FC236}">
                <a16:creationId xmlns:a16="http://schemas.microsoft.com/office/drawing/2014/main" id="{71D630BC-19C3-2110-8589-FA934A290B1F}"/>
              </a:ext>
            </a:extLst>
          </p:cNvPr>
          <p:cNvPicPr>
            <a:picLocks noChangeAspect="1"/>
          </p:cNvPicPr>
          <p:nvPr/>
        </p:nvPicPr>
        <p:blipFill>
          <a:blip r:embed="rId17">
            <a:extLst>
              <a:ext uri="{96DAC541-7B7A-43D3-8B79-37D633B846F1}">
                <asvg:svgBlip xmlns:asvg="http://schemas.microsoft.com/office/drawing/2016/SVG/main" r:embed="rId18"/>
              </a:ext>
            </a:extLst>
          </a:blip>
          <a:stretch>
            <a:fillRect/>
          </a:stretch>
        </p:blipFill>
        <p:spPr>
          <a:xfrm>
            <a:off x="1526108" y="1253447"/>
            <a:ext cx="702894" cy="702894"/>
          </a:xfrm>
          <a:prstGeom prst="rect">
            <a:avLst/>
          </a:prstGeom>
        </p:spPr>
      </p:pic>
    </p:spTree>
    <p:extLst>
      <p:ext uri="{BB962C8B-B14F-4D97-AF65-F5344CB8AC3E}">
        <p14:creationId xmlns:p14="http://schemas.microsoft.com/office/powerpoint/2010/main" val="669349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063D3-F18F-4406-A322-667A2FB1B051}"/>
              </a:ext>
            </a:extLst>
          </p:cNvPr>
          <p:cNvSpPr>
            <a:spLocks noGrp="1"/>
          </p:cNvSpPr>
          <p:nvPr>
            <p:ph type="title"/>
          </p:nvPr>
        </p:nvSpPr>
        <p:spPr/>
        <p:txBody>
          <a:bodyPr/>
          <a:lstStyle/>
          <a:p>
            <a:r>
              <a:rPr lang="en-US" dirty="0"/>
              <a:t>Heat pumps need to rapidly scale to meet greenhouse gas reduction goals </a:t>
            </a:r>
          </a:p>
        </p:txBody>
      </p:sp>
      <p:sp>
        <p:nvSpPr>
          <p:cNvPr id="3" name="Content Placeholder 2">
            <a:extLst>
              <a:ext uri="{FF2B5EF4-FFF2-40B4-BE49-F238E27FC236}">
                <a16:creationId xmlns:a16="http://schemas.microsoft.com/office/drawing/2014/main" id="{B2E129EB-A8D7-4B4F-A61B-9C19DBA058E2}"/>
              </a:ext>
            </a:extLst>
          </p:cNvPr>
          <p:cNvSpPr>
            <a:spLocks noGrp="1"/>
          </p:cNvSpPr>
          <p:nvPr>
            <p:ph idx="1"/>
          </p:nvPr>
        </p:nvSpPr>
        <p:spPr/>
        <p:txBody>
          <a:bodyPr>
            <a:normAutofit lnSpcReduction="10000"/>
          </a:bodyPr>
          <a:lstStyle/>
          <a:p>
            <a:r>
              <a:rPr lang="en-US" dirty="0"/>
              <a:t>We must transition off fossil fuels to achieve our climate goals</a:t>
            </a:r>
          </a:p>
          <a:p>
            <a:pPr lvl="1"/>
            <a:r>
              <a:rPr lang="en-US" dirty="0"/>
              <a:t>For the US to enable a 1.5 C pathway, our buildings must be carbon neutral by 2050</a:t>
            </a:r>
          </a:p>
          <a:p>
            <a:pPr lvl="1"/>
            <a:r>
              <a:rPr lang="en-US" dirty="0"/>
              <a:t>Fossil fuel heating systems and appliances installed today will operate for 10-20 years so all newly installed heating systems will likely need to be electric by 2035</a:t>
            </a:r>
          </a:p>
          <a:p>
            <a:r>
              <a:rPr lang="en-US" dirty="0"/>
              <a:t>Heat pumps are not being installed at the necessary rate</a:t>
            </a:r>
          </a:p>
          <a:p>
            <a:pPr lvl="1"/>
            <a:r>
              <a:rPr lang="en-US" dirty="0"/>
              <a:t>Contractors are not convinced heat pumps can work reliably and cost-effectively in cold climates</a:t>
            </a:r>
          </a:p>
          <a:p>
            <a:pPr lvl="1"/>
            <a:r>
              <a:rPr lang="en-US" dirty="0"/>
              <a:t>Customers are unaware of heat pump technology and their co-benefits</a:t>
            </a:r>
          </a:p>
          <a:p>
            <a:pPr lvl="1"/>
            <a:r>
              <a:rPr lang="en-US" dirty="0"/>
              <a:t>Heat pumps typically have high upfront costs and sometimes require additional home upgrades and corresponding costs  </a:t>
            </a:r>
          </a:p>
          <a:p>
            <a:r>
              <a:rPr lang="en-US" dirty="0"/>
              <a:t>Fortunately, Electrify campaigns can help</a:t>
            </a:r>
          </a:p>
        </p:txBody>
      </p:sp>
      <p:sp>
        <p:nvSpPr>
          <p:cNvPr id="4" name="TextBox 3">
            <a:extLst>
              <a:ext uri="{FF2B5EF4-FFF2-40B4-BE49-F238E27FC236}">
                <a16:creationId xmlns:a16="http://schemas.microsoft.com/office/drawing/2014/main" id="{EE885EC7-C335-4A84-B2E4-30041DE86FA4}"/>
              </a:ext>
            </a:extLst>
          </p:cNvPr>
          <p:cNvSpPr txBox="1"/>
          <p:nvPr/>
        </p:nvSpPr>
        <p:spPr>
          <a:xfrm>
            <a:off x="7189470" y="6186944"/>
            <a:ext cx="4643942" cy="553998"/>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a:ln>
                  <a:noFill/>
                </a:ln>
                <a:solidFill>
                  <a:srgbClr val="000000"/>
                </a:solidFill>
                <a:effectLst/>
                <a:uLnTx/>
                <a:uFillTx/>
                <a:latin typeface="Arial"/>
                <a:cs typeface="Arial"/>
                <a:sym typeface="Arial"/>
                <a:rtl val="0"/>
              </a:rPr>
              <a:t>Sources: RMI, </a:t>
            </a:r>
            <a:r>
              <a:rPr kumimoji="0" lang="en-US" sz="1000" b="0" i="0" u="none" strike="noStrike" kern="0" cap="none" spc="0" normalizeH="0" baseline="0" noProof="0">
                <a:ln>
                  <a:noFill/>
                </a:ln>
                <a:solidFill>
                  <a:srgbClr val="000000"/>
                </a:solidFill>
                <a:effectLst/>
                <a:uLnTx/>
                <a:uFillTx/>
                <a:latin typeface="Arial"/>
                <a:cs typeface="Arial"/>
                <a:sym typeface="Arial"/>
                <a:hlinkClick r:id="rId3"/>
                <a:rtl val="0"/>
              </a:rPr>
              <a:t>The United States’ Role in Limiting Warming to 1.5°C</a:t>
            </a:r>
            <a:r>
              <a:rPr kumimoji="0" lang="en-US" sz="1000" b="0" i="0" u="none" strike="noStrike" kern="0" cap="none" spc="0" normalizeH="0" baseline="0" noProof="0">
                <a:ln>
                  <a:noFill/>
                </a:ln>
                <a:solidFill>
                  <a:srgbClr val="000000"/>
                </a:solidFill>
                <a:effectLst/>
                <a:uLnTx/>
                <a:uFillTx/>
                <a:latin typeface="Arial"/>
                <a:cs typeface="Arial"/>
                <a:sym typeface="Arial"/>
                <a:rtl val="0"/>
              </a:rPr>
              <a:t>, 2021;</a:t>
            </a:r>
            <a:br>
              <a:rPr kumimoji="0" lang="en-US" sz="1000" b="0" i="0" u="none" strike="noStrike" kern="0" cap="none" spc="0" normalizeH="0" baseline="0" noProof="0">
                <a:ln>
                  <a:noFill/>
                </a:ln>
                <a:solidFill>
                  <a:srgbClr val="000000"/>
                </a:solidFill>
                <a:effectLst/>
                <a:uLnTx/>
                <a:uFillTx/>
                <a:latin typeface="Arial"/>
                <a:cs typeface="Arial"/>
                <a:sym typeface="Arial"/>
                <a:rtl val="0"/>
              </a:rPr>
            </a:br>
            <a:r>
              <a:rPr kumimoji="0" lang="en-US" sz="1000" b="0" i="0" u="none" strike="noStrike" kern="0" cap="none" spc="0" normalizeH="0" baseline="0" noProof="0">
                <a:ln>
                  <a:noFill/>
                </a:ln>
                <a:solidFill>
                  <a:srgbClr val="000000"/>
                </a:solidFill>
                <a:effectLst/>
                <a:uLnTx/>
                <a:uFillTx/>
                <a:latin typeface="Arial"/>
                <a:cs typeface="Arial"/>
                <a:sym typeface="Arial"/>
                <a:rtl val="0"/>
              </a:rPr>
              <a:t>Earthjustice, </a:t>
            </a:r>
            <a:r>
              <a:rPr lang="en-US" sz="1000" kern="0">
                <a:solidFill>
                  <a:srgbClr val="000000"/>
                </a:solidFill>
                <a:latin typeface="Arial"/>
                <a:cs typeface="Arial"/>
                <a:sym typeface="Arial"/>
                <a:hlinkClick r:id="rId4"/>
                <a:rtl val="0"/>
              </a:rPr>
              <a:t>Rhetoric vs. Reality: The Myth of “Renewable Natural Gas” for Building Decarbonization</a:t>
            </a:r>
            <a:r>
              <a:rPr kumimoji="0" lang="en-US" sz="1000" b="0" i="0" u="none" strike="noStrike" kern="0" cap="none" spc="0" normalizeH="0" baseline="0" noProof="0">
                <a:ln>
                  <a:noFill/>
                </a:ln>
                <a:solidFill>
                  <a:srgbClr val="000000"/>
                </a:solidFill>
                <a:effectLst/>
                <a:uLnTx/>
                <a:uFillTx/>
                <a:latin typeface="Arial"/>
                <a:cs typeface="Arial"/>
                <a:sym typeface="Arial"/>
                <a:rtl val="0"/>
              </a:rPr>
              <a:t>, 2020</a:t>
            </a:r>
          </a:p>
        </p:txBody>
      </p:sp>
      <p:sp>
        <p:nvSpPr>
          <p:cNvPr id="5" name="Rounded Rectangle 2">
            <a:extLst>
              <a:ext uri="{FF2B5EF4-FFF2-40B4-BE49-F238E27FC236}">
                <a16:creationId xmlns:a16="http://schemas.microsoft.com/office/drawing/2014/main" id="{5E483759-404D-4E77-868A-08FDB5C65543}"/>
              </a:ext>
            </a:extLst>
          </p:cNvPr>
          <p:cNvSpPr/>
          <p:nvPr/>
        </p:nvSpPr>
        <p:spPr>
          <a:xfrm>
            <a:off x="9353550" y="153905"/>
            <a:ext cx="2581275" cy="1751096"/>
          </a:xfrm>
          <a:prstGeom prst="roundRect">
            <a:avLst/>
          </a:prstGeom>
          <a:solidFill>
            <a:schemeClr val="bg1">
              <a:lumMod val="50000"/>
            </a:schemeClr>
          </a:solidFill>
          <a:ln w="508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sng"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t>Instructions:</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kumimoji="0" lang="en-US" sz="120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t>Read through the barriers on the slide and in the notes. Select the barriers that are most relevant for the stakeholder audience you are presenting to. </a:t>
            </a:r>
            <a:endParaRPr kumimoji="0" lang="en-US" sz="1200" b="0" i="0" u="none" strike="noStrike" kern="1200" cap="none" spc="0" normalizeH="0" baseline="0" noProof="0">
              <a:ln>
                <a:noFill/>
              </a:ln>
              <a:solidFill>
                <a:srgbClr val="FFFFFF"/>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083862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oup 18">
            <a:extLst>
              <a:ext uri="{FF2B5EF4-FFF2-40B4-BE49-F238E27FC236}">
                <a16:creationId xmlns:a16="http://schemas.microsoft.com/office/drawing/2014/main" id="{1F1F1EEF-35D0-4FB8-A9BA-A5C931F2FE3A}"/>
              </a:ext>
            </a:extLst>
          </p:cNvPr>
          <p:cNvGrpSpPr/>
          <p:nvPr/>
        </p:nvGrpSpPr>
        <p:grpSpPr>
          <a:xfrm>
            <a:off x="1099685" y="2311874"/>
            <a:ext cx="9992627" cy="837083"/>
            <a:chOff x="1099686" y="2278789"/>
            <a:chExt cx="9992627" cy="837083"/>
          </a:xfrm>
        </p:grpSpPr>
        <p:sp>
          <p:nvSpPr>
            <p:cNvPr id="20" name="TextBox 17">
              <a:extLst>
                <a:ext uri="{FF2B5EF4-FFF2-40B4-BE49-F238E27FC236}">
                  <a16:creationId xmlns:a16="http://schemas.microsoft.com/office/drawing/2014/main" id="{A948FCB1-2107-4B3D-9211-C317D1DFC848}"/>
                </a:ext>
              </a:extLst>
            </p:cNvPr>
            <p:cNvSpPr txBox="1"/>
            <p:nvPr/>
          </p:nvSpPr>
          <p:spPr bwMode="gray">
            <a:xfrm>
              <a:off x="1099686" y="2278790"/>
              <a:ext cx="129818" cy="837082"/>
            </a:xfrm>
            <a:prstGeom prst="rect">
              <a:avLst/>
            </a:prstGeom>
            <a:solidFill>
              <a:schemeClr val="bg1">
                <a:lumMod val="95000"/>
              </a:schemeClr>
            </a:solidFill>
            <a:ln>
              <a:noFill/>
            </a:ln>
          </p:spPr>
          <p:txBody>
            <a:bodyPr wrap="square" lIns="73152" tIns="0" rIns="73152" bIns="0"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21" name="TextBox 16">
              <a:extLst>
                <a:ext uri="{FF2B5EF4-FFF2-40B4-BE49-F238E27FC236}">
                  <a16:creationId xmlns:a16="http://schemas.microsoft.com/office/drawing/2014/main" id="{0DF023F4-6F1D-4ADA-AAC0-E33125C8A016}"/>
                </a:ext>
              </a:extLst>
            </p:cNvPr>
            <p:cNvSpPr txBox="1"/>
            <p:nvPr/>
          </p:nvSpPr>
          <p:spPr bwMode="gray">
            <a:xfrm>
              <a:off x="1305399" y="2278789"/>
              <a:ext cx="9786914" cy="837083"/>
            </a:xfrm>
            <a:prstGeom prst="rect">
              <a:avLst/>
            </a:prstGeom>
            <a:solidFill>
              <a:schemeClr val="bg1">
                <a:lumMod val="95000"/>
              </a:schemeClr>
            </a:solidFill>
            <a:ln>
              <a:noFill/>
            </a:ln>
          </p:spPr>
          <p:txBody>
            <a:bodyPr wrap="square" lIns="73152" tIns="0" rIns="73152" bIns="0"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srgbClr val="000000"/>
                  </a:solidFill>
                  <a:effectLst/>
                  <a:uLnTx/>
                  <a:uFillTx/>
                  <a:latin typeface="Arial"/>
                  <a:ea typeface="+mn-ea"/>
                  <a:cs typeface="Arial"/>
                </a:rPr>
                <a:t>Local Government’s Heat Pump Priority</a:t>
              </a:r>
            </a:p>
          </p:txBody>
        </p:sp>
      </p:grpSp>
      <p:sp>
        <p:nvSpPr>
          <p:cNvPr id="2" name="Title 1">
            <a:extLst>
              <a:ext uri="{FF2B5EF4-FFF2-40B4-BE49-F238E27FC236}">
                <a16:creationId xmlns:a16="http://schemas.microsoft.com/office/drawing/2014/main" id="{4B9216B4-64F5-4147-8DFF-8E1EEF92DB52}"/>
              </a:ext>
            </a:extLst>
          </p:cNvPr>
          <p:cNvSpPr>
            <a:spLocks noGrp="1"/>
          </p:cNvSpPr>
          <p:nvPr>
            <p:ph type="title"/>
          </p:nvPr>
        </p:nvSpPr>
        <p:spPr/>
        <p:txBody>
          <a:bodyPr/>
          <a:lstStyle/>
          <a:p>
            <a:r>
              <a:rPr lang="en-US">
                <a:solidFill>
                  <a:srgbClr val="003B63"/>
                </a:solidFill>
              </a:rPr>
              <a:t>Agenda</a:t>
            </a:r>
          </a:p>
        </p:txBody>
      </p:sp>
      <p:grpSp>
        <p:nvGrpSpPr>
          <p:cNvPr id="5" name="Group 4">
            <a:extLst>
              <a:ext uri="{FF2B5EF4-FFF2-40B4-BE49-F238E27FC236}">
                <a16:creationId xmlns:a16="http://schemas.microsoft.com/office/drawing/2014/main" id="{286B9CD8-0E84-438A-9FE3-140CC872B4ED}"/>
              </a:ext>
            </a:extLst>
          </p:cNvPr>
          <p:cNvGrpSpPr/>
          <p:nvPr/>
        </p:nvGrpSpPr>
        <p:grpSpPr>
          <a:xfrm>
            <a:off x="1099686" y="3235638"/>
            <a:ext cx="9992626" cy="840770"/>
            <a:chOff x="1099686" y="3235638"/>
            <a:chExt cx="9992626" cy="840770"/>
          </a:xfrm>
        </p:grpSpPr>
        <p:sp>
          <p:nvSpPr>
            <p:cNvPr id="7" name="TextBox 13">
              <a:extLst>
                <a:ext uri="{FF2B5EF4-FFF2-40B4-BE49-F238E27FC236}">
                  <a16:creationId xmlns:a16="http://schemas.microsoft.com/office/drawing/2014/main" id="{7A6DD063-9759-4001-B98A-F7A988578753}"/>
                </a:ext>
              </a:extLst>
            </p:cNvPr>
            <p:cNvSpPr txBox="1"/>
            <p:nvPr/>
          </p:nvSpPr>
          <p:spPr bwMode="gray">
            <a:xfrm>
              <a:off x="1099686" y="3235638"/>
              <a:ext cx="129818" cy="840770"/>
            </a:xfrm>
            <a:prstGeom prst="rect">
              <a:avLst/>
            </a:prstGeom>
            <a:solidFill>
              <a:schemeClr val="tx2"/>
            </a:solidFill>
            <a:ln>
              <a:noFill/>
            </a:ln>
          </p:spPr>
          <p:txBody>
            <a:bodyPr wrap="square" lIns="73152" tIns="0" rIns="73152" bIns="0"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a:ln>
                  <a:noFill/>
                </a:ln>
                <a:solidFill>
                  <a:schemeClr val="bg2"/>
                </a:solidFill>
                <a:effectLst/>
                <a:uLnTx/>
                <a:uFillTx/>
                <a:latin typeface="Arial" panose="020B0604020202020204" pitchFamily="34" charset="0"/>
                <a:ea typeface="+mn-ea"/>
                <a:cs typeface="Arial" panose="020B0604020202020204" pitchFamily="34" charset="0"/>
              </a:endParaRPr>
            </a:p>
          </p:txBody>
        </p:sp>
        <p:sp>
          <p:nvSpPr>
            <p:cNvPr id="8" name="TextBox 7">
              <a:extLst>
                <a:ext uri="{FF2B5EF4-FFF2-40B4-BE49-F238E27FC236}">
                  <a16:creationId xmlns:a16="http://schemas.microsoft.com/office/drawing/2014/main" id="{1A8FD0C7-5E8D-429C-BC7E-FA35BCC36443}"/>
                </a:ext>
              </a:extLst>
            </p:cNvPr>
            <p:cNvSpPr txBox="1"/>
            <p:nvPr/>
          </p:nvSpPr>
          <p:spPr bwMode="gray">
            <a:xfrm>
              <a:off x="1305399" y="3235638"/>
              <a:ext cx="9786913" cy="840770"/>
            </a:xfrm>
            <a:prstGeom prst="rect">
              <a:avLst/>
            </a:prstGeom>
            <a:solidFill>
              <a:schemeClr val="tx2"/>
            </a:solidFill>
            <a:ln>
              <a:noFill/>
            </a:ln>
          </p:spPr>
          <p:txBody>
            <a:bodyPr wrap="square" lIns="73152" tIns="0" rIns="73152" bIns="0" rtlCol="0" anchor="ctr" anchorCtr="0">
              <a:noAutofit/>
            </a:bodyPr>
            <a:lstStyle>
              <a:defPPr marR="0" lvl="0" algn="l" rtl="0">
                <a:lnSpc>
                  <a:spcPct val="100000"/>
                </a:lnSpc>
                <a:spcBef>
                  <a:spcPts val="0"/>
                </a:spcBef>
                <a:spcAft>
                  <a:spcPts val="0"/>
                </a:spcAft>
              </a:defPPr>
              <a:lvl1pPr>
                <a:defRPr sz="2400" b="1">
                  <a:solidFill>
                    <a:schemeClr val="bg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i="0" u="none" strike="noStrike" kern="1200" cap="none" spc="0" normalizeH="0" baseline="0" noProof="0">
                  <a:ln>
                    <a:noFill/>
                  </a:ln>
                  <a:solidFill>
                    <a:schemeClr val="bg2"/>
                  </a:solidFill>
                  <a:effectLst/>
                  <a:uLnTx/>
                  <a:uFillTx/>
                  <a:latin typeface="Arial" panose="020B0604020202020204" pitchFamily="34" charset="0"/>
                  <a:ea typeface="+mn-ea"/>
                  <a:cs typeface="Arial" panose="020B0604020202020204" pitchFamily="34" charset="0"/>
                </a:rPr>
                <a:t>Benefits and Challenges of Electrify campaigns </a:t>
              </a:r>
            </a:p>
          </p:txBody>
        </p:sp>
      </p:grpSp>
      <p:grpSp>
        <p:nvGrpSpPr>
          <p:cNvPr id="3" name="Group 2">
            <a:extLst>
              <a:ext uri="{FF2B5EF4-FFF2-40B4-BE49-F238E27FC236}">
                <a16:creationId xmlns:a16="http://schemas.microsoft.com/office/drawing/2014/main" id="{0648B81A-D300-410B-A3B3-D89C29DC67DF}"/>
              </a:ext>
            </a:extLst>
          </p:cNvPr>
          <p:cNvGrpSpPr/>
          <p:nvPr/>
        </p:nvGrpSpPr>
        <p:grpSpPr>
          <a:xfrm>
            <a:off x="1099685" y="2314198"/>
            <a:ext cx="9992627" cy="837083"/>
            <a:chOff x="1099686" y="2278789"/>
            <a:chExt cx="9992627" cy="837083"/>
          </a:xfrm>
          <a:solidFill>
            <a:schemeClr val="accent2"/>
          </a:solidFill>
        </p:grpSpPr>
        <p:sp>
          <p:nvSpPr>
            <p:cNvPr id="11" name="TextBox 17">
              <a:extLst>
                <a:ext uri="{FF2B5EF4-FFF2-40B4-BE49-F238E27FC236}">
                  <a16:creationId xmlns:a16="http://schemas.microsoft.com/office/drawing/2014/main" id="{31665263-4993-4430-83D1-2E4DFB561A4B}"/>
                </a:ext>
              </a:extLst>
            </p:cNvPr>
            <p:cNvSpPr txBox="1"/>
            <p:nvPr/>
          </p:nvSpPr>
          <p:spPr bwMode="gray">
            <a:xfrm>
              <a:off x="1099686" y="2278790"/>
              <a:ext cx="129818" cy="837082"/>
            </a:xfrm>
            <a:prstGeom prst="rect">
              <a:avLst/>
            </a:prstGeom>
            <a:solidFill>
              <a:schemeClr val="bg2">
                <a:lumMod val="95000"/>
              </a:schemeClr>
            </a:solidFill>
            <a:ln>
              <a:noFill/>
            </a:ln>
          </p:spPr>
          <p:txBody>
            <a:bodyPr wrap="square" lIns="73152" tIns="0" rIns="73152" bIns="0"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i="0" u="none" strike="noStrike" kern="1200" cap="none" spc="0" normalizeH="0" baseline="0" noProof="0">
                <a:ln>
                  <a:noFill/>
                </a:ln>
                <a:effectLst/>
                <a:uLnTx/>
                <a:uFillTx/>
                <a:latin typeface="Arial" panose="020B0604020202020204" pitchFamily="34" charset="0"/>
                <a:ea typeface="+mn-ea"/>
                <a:cs typeface="Arial" panose="020B0604020202020204" pitchFamily="34" charset="0"/>
              </a:endParaRPr>
            </a:p>
          </p:txBody>
        </p:sp>
        <p:sp>
          <p:nvSpPr>
            <p:cNvPr id="12" name="TextBox 16">
              <a:extLst>
                <a:ext uri="{FF2B5EF4-FFF2-40B4-BE49-F238E27FC236}">
                  <a16:creationId xmlns:a16="http://schemas.microsoft.com/office/drawing/2014/main" id="{A5940861-7A5F-45EA-8507-32EA741E1340}"/>
                </a:ext>
              </a:extLst>
            </p:cNvPr>
            <p:cNvSpPr txBox="1"/>
            <p:nvPr/>
          </p:nvSpPr>
          <p:spPr bwMode="gray">
            <a:xfrm>
              <a:off x="1305399" y="2278789"/>
              <a:ext cx="9786914" cy="837083"/>
            </a:xfrm>
            <a:prstGeom prst="rect">
              <a:avLst/>
            </a:prstGeom>
            <a:solidFill>
              <a:schemeClr val="bg2">
                <a:lumMod val="95000"/>
              </a:schemeClr>
            </a:solidFill>
            <a:ln>
              <a:noFill/>
            </a:ln>
          </p:spPr>
          <p:txBody>
            <a:bodyPr wrap="square" lIns="73152" tIns="0" rIns="73152" bIns="0"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i="0" u="none" strike="noStrike" kern="1200" cap="none" spc="0" normalizeH="0" baseline="0" noProof="0">
                  <a:ln>
                    <a:noFill/>
                  </a:ln>
                  <a:effectLst/>
                  <a:uLnTx/>
                  <a:uFillTx/>
                  <a:latin typeface="Arial"/>
                  <a:ea typeface="+mn-ea"/>
                  <a:cs typeface="Arial"/>
                </a:rPr>
                <a:t>Local Government’s Heat Pump Priority</a:t>
              </a:r>
            </a:p>
          </p:txBody>
        </p:sp>
      </p:grpSp>
      <p:grpSp>
        <p:nvGrpSpPr>
          <p:cNvPr id="6" name="Group 5">
            <a:extLst>
              <a:ext uri="{FF2B5EF4-FFF2-40B4-BE49-F238E27FC236}">
                <a16:creationId xmlns:a16="http://schemas.microsoft.com/office/drawing/2014/main" id="{7AA81BBA-58B5-4711-9C0C-45E17A22A544}"/>
              </a:ext>
            </a:extLst>
          </p:cNvPr>
          <p:cNvGrpSpPr/>
          <p:nvPr/>
        </p:nvGrpSpPr>
        <p:grpSpPr>
          <a:xfrm>
            <a:off x="1099687" y="4196174"/>
            <a:ext cx="9992626" cy="840770"/>
            <a:chOff x="1099687" y="4196174"/>
            <a:chExt cx="9992626" cy="840770"/>
          </a:xfrm>
        </p:grpSpPr>
        <p:sp>
          <p:nvSpPr>
            <p:cNvPr id="9" name="TextBox 13">
              <a:extLst>
                <a:ext uri="{FF2B5EF4-FFF2-40B4-BE49-F238E27FC236}">
                  <a16:creationId xmlns:a16="http://schemas.microsoft.com/office/drawing/2014/main" id="{47D8EC92-68EF-4514-B16C-2C2FF702960D}"/>
                </a:ext>
              </a:extLst>
            </p:cNvPr>
            <p:cNvSpPr txBox="1"/>
            <p:nvPr/>
          </p:nvSpPr>
          <p:spPr bwMode="gray">
            <a:xfrm>
              <a:off x="1099687" y="4196174"/>
              <a:ext cx="129818" cy="840770"/>
            </a:xfrm>
            <a:prstGeom prst="rect">
              <a:avLst/>
            </a:prstGeom>
            <a:solidFill>
              <a:schemeClr val="bg1">
                <a:lumMod val="95000"/>
              </a:schemeClr>
            </a:solidFill>
            <a:ln>
              <a:noFill/>
            </a:ln>
          </p:spPr>
          <p:txBody>
            <a:bodyPr wrap="square" lIns="73152" tIns="0" rIns="73152" bIns="0"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10" name="TextBox 9">
              <a:extLst>
                <a:ext uri="{FF2B5EF4-FFF2-40B4-BE49-F238E27FC236}">
                  <a16:creationId xmlns:a16="http://schemas.microsoft.com/office/drawing/2014/main" id="{8075ED8F-2470-4F40-B68F-A915D22814C0}"/>
                </a:ext>
              </a:extLst>
            </p:cNvPr>
            <p:cNvSpPr txBox="1"/>
            <p:nvPr/>
          </p:nvSpPr>
          <p:spPr bwMode="gray">
            <a:xfrm>
              <a:off x="1305400" y="4196174"/>
              <a:ext cx="9786913" cy="840770"/>
            </a:xfrm>
            <a:prstGeom prst="rect">
              <a:avLst/>
            </a:prstGeom>
            <a:solidFill>
              <a:schemeClr val="bg1">
                <a:lumMod val="95000"/>
              </a:schemeClr>
            </a:solidFill>
            <a:ln>
              <a:noFill/>
            </a:ln>
          </p:spPr>
          <p:txBody>
            <a:bodyPr wrap="square" lIns="73152" tIns="0" rIns="73152" bIns="0" rtlCol="0" anchor="ctr" anchorCtr="0">
              <a:noAutofit/>
            </a:bodyPr>
            <a:lstStyle>
              <a:defPPr marR="0" lvl="0" algn="l" rtl="0">
                <a:lnSpc>
                  <a:spcPct val="100000"/>
                </a:lnSpc>
                <a:spcBef>
                  <a:spcPts val="0"/>
                </a:spcBef>
                <a:spcAft>
                  <a:spcPts val="0"/>
                </a:spcAft>
              </a:defPPr>
              <a:lvl1pPr>
                <a:defRPr sz="2400" b="1">
                  <a:solidFill>
                    <a:schemeClr val="bg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Discussing Potential Partner Roles</a:t>
              </a:r>
            </a:p>
          </p:txBody>
        </p:sp>
      </p:grpSp>
    </p:spTree>
    <p:extLst>
      <p:ext uri="{BB962C8B-B14F-4D97-AF65-F5344CB8AC3E}">
        <p14:creationId xmlns:p14="http://schemas.microsoft.com/office/powerpoint/2010/main" val="20824199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378F5-53F6-48B3-B0B1-4645732CDD0C}"/>
              </a:ext>
            </a:extLst>
          </p:cNvPr>
          <p:cNvSpPr>
            <a:spLocks noGrp="1"/>
          </p:cNvSpPr>
          <p:nvPr>
            <p:ph type="title"/>
          </p:nvPr>
        </p:nvSpPr>
        <p:spPr>
          <a:xfrm>
            <a:off x="376518" y="212725"/>
            <a:ext cx="11456894" cy="1325563"/>
          </a:xfrm>
        </p:spPr>
        <p:txBody>
          <a:bodyPr>
            <a:normAutofit/>
          </a:bodyPr>
          <a:lstStyle/>
          <a:p>
            <a:r>
              <a:rPr lang="en-US" sz="4000"/>
              <a:t>Electrify campaigns seek to accelerate heat pump adoption and build a sustainable market </a:t>
            </a:r>
          </a:p>
        </p:txBody>
      </p:sp>
      <p:sp>
        <p:nvSpPr>
          <p:cNvPr id="4" name="TextBox 3">
            <a:extLst>
              <a:ext uri="{FF2B5EF4-FFF2-40B4-BE49-F238E27FC236}">
                <a16:creationId xmlns:a16="http://schemas.microsoft.com/office/drawing/2014/main" id="{C2CE910D-7EEE-4A7D-A0CE-D05FB37A56AF}"/>
              </a:ext>
            </a:extLst>
          </p:cNvPr>
          <p:cNvSpPr txBox="1"/>
          <p:nvPr/>
        </p:nvSpPr>
        <p:spPr>
          <a:xfrm>
            <a:off x="367553" y="1453324"/>
            <a:ext cx="11456894" cy="919401"/>
          </a:xfrm>
          <a:prstGeom prst="roundRect">
            <a:avLst/>
          </a:prstGeom>
          <a:solidFill>
            <a:schemeClr val="accent1"/>
          </a:solidFill>
          <a:ln>
            <a:solidFill>
              <a:schemeClr val="accent1"/>
            </a:solidFill>
          </a:ln>
        </p:spPr>
        <p:txBody>
          <a:bodyPr wrap="square" rtlCol="0">
            <a:spAutoFit/>
          </a:bodyPr>
          <a:lstStyle/>
          <a:p>
            <a:pPr algn="ctr"/>
            <a:r>
              <a:rPr lang="en-US" sz="2400" b="1">
                <a:solidFill>
                  <a:schemeClr val="bg1"/>
                </a:solidFill>
              </a:rPr>
              <a:t>Campaigns typically have the following elements to accelerate residential heat pump retrofits through a streamlined process </a:t>
            </a:r>
          </a:p>
        </p:txBody>
      </p:sp>
      <p:sp>
        <p:nvSpPr>
          <p:cNvPr id="6" name="Rectangle: Rounded Corners 5">
            <a:extLst>
              <a:ext uri="{FF2B5EF4-FFF2-40B4-BE49-F238E27FC236}">
                <a16:creationId xmlns:a16="http://schemas.microsoft.com/office/drawing/2014/main" id="{9F2EE35E-3C1E-418A-8B8E-81E10171D8F6}"/>
              </a:ext>
            </a:extLst>
          </p:cNvPr>
          <p:cNvSpPr/>
          <p:nvPr/>
        </p:nvSpPr>
        <p:spPr>
          <a:xfrm>
            <a:off x="878542" y="2517950"/>
            <a:ext cx="3048000" cy="3778738"/>
          </a:xfrm>
          <a:prstGeom prst="round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t>Community Outreach</a:t>
            </a:r>
            <a:br>
              <a:rPr lang="en-US" sz="2600" b="1"/>
            </a:br>
            <a:r>
              <a:rPr lang="en-US" sz="2000"/>
              <a:t>Educating residents on heat pump benefits, dispelling myths, and streamlining process to install a heat pump</a:t>
            </a:r>
          </a:p>
        </p:txBody>
      </p:sp>
      <p:sp>
        <p:nvSpPr>
          <p:cNvPr id="8" name="Rectangle: Rounded Corners 7">
            <a:extLst>
              <a:ext uri="{FF2B5EF4-FFF2-40B4-BE49-F238E27FC236}">
                <a16:creationId xmlns:a16="http://schemas.microsoft.com/office/drawing/2014/main" id="{C09AE237-AE3C-4C8E-BEA3-C7043BA4A608}"/>
              </a:ext>
            </a:extLst>
          </p:cNvPr>
          <p:cNvSpPr/>
          <p:nvPr/>
        </p:nvSpPr>
        <p:spPr>
          <a:xfrm>
            <a:off x="4580965" y="2520463"/>
            <a:ext cx="3048000" cy="3778737"/>
          </a:xfrm>
          <a:prstGeom prst="round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t>Contractor Engagement</a:t>
            </a:r>
          </a:p>
          <a:p>
            <a:pPr algn="ctr"/>
            <a:r>
              <a:rPr lang="en-US" sz="2000"/>
              <a:t>Addressing education gaps and local barriers to promote contractor experience</a:t>
            </a:r>
          </a:p>
        </p:txBody>
      </p:sp>
      <p:sp>
        <p:nvSpPr>
          <p:cNvPr id="9" name="Rectangle: Rounded Corners 8">
            <a:extLst>
              <a:ext uri="{FF2B5EF4-FFF2-40B4-BE49-F238E27FC236}">
                <a16:creationId xmlns:a16="http://schemas.microsoft.com/office/drawing/2014/main" id="{39C01098-C540-41A8-910E-2E3DB0D11E4A}"/>
              </a:ext>
            </a:extLst>
          </p:cNvPr>
          <p:cNvSpPr/>
          <p:nvPr/>
        </p:nvSpPr>
        <p:spPr>
          <a:xfrm>
            <a:off x="8283388" y="2512087"/>
            <a:ext cx="3048000" cy="3778737"/>
          </a:xfrm>
          <a:prstGeom prst="round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t>Incentives and Financing</a:t>
            </a:r>
          </a:p>
          <a:p>
            <a:pPr algn="ctr"/>
            <a:r>
              <a:rPr lang="en-US" sz="2000"/>
              <a:t>Expanding access to incentives and financing to lower the overall cost of heat pumps</a:t>
            </a:r>
          </a:p>
        </p:txBody>
      </p:sp>
      <p:pic>
        <p:nvPicPr>
          <p:cNvPr id="5" name="Graphic 4" descr="Connections with solid fill">
            <a:extLst>
              <a:ext uri="{FF2B5EF4-FFF2-40B4-BE49-F238E27FC236}">
                <a16:creationId xmlns:a16="http://schemas.microsoft.com/office/drawing/2014/main" id="{584F3D9B-8416-4D16-8041-5E0C7AA22F8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945342" y="2512087"/>
            <a:ext cx="914400" cy="914400"/>
          </a:xfrm>
          <a:prstGeom prst="rect">
            <a:avLst/>
          </a:prstGeom>
        </p:spPr>
      </p:pic>
      <p:pic>
        <p:nvPicPr>
          <p:cNvPr id="10" name="Graphic 9" descr="Construction worker male with solid fill">
            <a:extLst>
              <a:ext uri="{FF2B5EF4-FFF2-40B4-BE49-F238E27FC236}">
                <a16:creationId xmlns:a16="http://schemas.microsoft.com/office/drawing/2014/main" id="{4444FAE9-437A-4E81-9968-10D33423C945}"/>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647765" y="2520463"/>
            <a:ext cx="914400" cy="914400"/>
          </a:xfrm>
          <a:prstGeom prst="rect">
            <a:avLst/>
          </a:prstGeom>
        </p:spPr>
      </p:pic>
      <p:pic>
        <p:nvPicPr>
          <p:cNvPr id="12" name="Graphic 11" descr="Money with solid fill">
            <a:extLst>
              <a:ext uri="{FF2B5EF4-FFF2-40B4-BE49-F238E27FC236}">
                <a16:creationId xmlns:a16="http://schemas.microsoft.com/office/drawing/2014/main" id="{D059350C-3624-4BF2-87E3-834028B12CCA}"/>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9350188" y="2506224"/>
            <a:ext cx="914400" cy="914400"/>
          </a:xfrm>
          <a:prstGeom prst="rect">
            <a:avLst/>
          </a:prstGeom>
        </p:spPr>
      </p:pic>
      <p:sp>
        <p:nvSpPr>
          <p:cNvPr id="11" name="Rounded Rectangle 2">
            <a:extLst>
              <a:ext uri="{FF2B5EF4-FFF2-40B4-BE49-F238E27FC236}">
                <a16:creationId xmlns:a16="http://schemas.microsoft.com/office/drawing/2014/main" id="{759EDC69-38CB-4FA9-A054-DD8C77485DCF}"/>
              </a:ext>
            </a:extLst>
          </p:cNvPr>
          <p:cNvSpPr/>
          <p:nvPr/>
        </p:nvSpPr>
        <p:spPr>
          <a:xfrm>
            <a:off x="9888781" y="182564"/>
            <a:ext cx="2357444" cy="1458428"/>
          </a:xfrm>
          <a:prstGeom prst="roundRect">
            <a:avLst/>
          </a:prstGeom>
          <a:solidFill>
            <a:schemeClr val="bg1">
              <a:lumMod val="50000"/>
            </a:schemeClr>
          </a:solidFill>
          <a:ln w="508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sng"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t>Instructions:</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kumimoji="0" lang="en-US" sz="1200"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t>Modify the slide to best fit solutions you are considering and that speak to the partner’s motivations.  </a:t>
            </a:r>
          </a:p>
        </p:txBody>
      </p:sp>
    </p:spTree>
    <p:extLst>
      <p:ext uri="{BB962C8B-B14F-4D97-AF65-F5344CB8AC3E}">
        <p14:creationId xmlns:p14="http://schemas.microsoft.com/office/powerpoint/2010/main" val="3782873032"/>
      </p:ext>
    </p:extLst>
  </p:cSld>
  <p:clrMapOvr>
    <a:masterClrMapping/>
  </p:clrMapOvr>
</p:sld>
</file>

<file path=ppt/theme/theme1.xml><?xml version="1.0" encoding="utf-8"?>
<a:theme xmlns:a="http://schemas.openxmlformats.org/drawingml/2006/main" name="Office Theme">
  <a:themeElements>
    <a:clrScheme name="RMI">
      <a:dk1>
        <a:srgbClr val="000000"/>
      </a:dk1>
      <a:lt1>
        <a:srgbClr val="FFFFFF"/>
      </a:lt1>
      <a:dk2>
        <a:srgbClr val="003B63"/>
      </a:dk2>
      <a:lt2>
        <a:srgbClr val="FFFFFF"/>
      </a:lt2>
      <a:accent1>
        <a:srgbClr val="45CFCC"/>
      </a:accent1>
      <a:accent2>
        <a:srgbClr val="003A62"/>
      </a:accent2>
      <a:accent3>
        <a:srgbClr val="00CC66"/>
      </a:accent3>
      <a:accent4>
        <a:srgbClr val="828AA3"/>
      </a:accent4>
      <a:accent5>
        <a:srgbClr val="F7E545"/>
      </a:accent5>
      <a:accent6>
        <a:srgbClr val="FF3B20"/>
      </a:accent6>
      <a:hlink>
        <a:srgbClr val="45CFCC"/>
      </a:hlink>
      <a:folHlink>
        <a:srgbClr val="00CC66"/>
      </a:folHlink>
    </a:clrScheme>
    <a:fontScheme name="Tw Cen MT">
      <a:maj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lectrify Pitch Deck" id="{71C0BE2A-434E-46DF-B820-B8D9205F0A5C}" vid="{414885AD-6FEB-4CC1-8A91-03CE1C3B4A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40A9F6025BA4B45B1030023F77041A0" ma:contentTypeVersion="17" ma:contentTypeDescription="Create a new document." ma:contentTypeScope="" ma:versionID="f59bb2841268156f878751be50280fe9">
  <xsd:schema xmlns:xsd="http://www.w3.org/2001/XMLSchema" xmlns:xs="http://www.w3.org/2001/XMLSchema" xmlns:p="http://schemas.microsoft.com/office/2006/metadata/properties" xmlns:ns1="http://schemas.microsoft.com/sharepoint/v3" xmlns:ns2="8694a795-b488-4068-93d8-29176034ef90" xmlns:ns3="e9f8972a-dea7-4e2e-b2b3-d6d5286ac0dd" xmlns:ns4="a1df9832-fa29-4d0b-8301-c5ccf72ca850" targetNamespace="http://schemas.microsoft.com/office/2006/metadata/properties" ma:root="true" ma:fieldsID="ad3e3bb9d7995e9f6db9e634308c1866" ns1:_="" ns2:_="" ns3:_="" ns4:_="">
    <xsd:import namespace="http://schemas.microsoft.com/sharepoint/v3"/>
    <xsd:import namespace="8694a795-b488-4068-93d8-29176034ef90"/>
    <xsd:import namespace="e9f8972a-dea7-4e2e-b2b3-d6d5286ac0dd"/>
    <xsd:import namespace="a1df9832-fa29-4d0b-8301-c5ccf72ca850"/>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1:_ip_UnifiedCompliancePolicyProperties" minOccurs="0"/>
                <xsd:element ref="ns1:_ip_UnifiedCompliancePolicyUIAction" minOccurs="0"/>
                <xsd:element ref="ns3:SharedWithUsers" minOccurs="0"/>
                <xsd:element ref="ns3:SharedWithDetails" minOccurs="0"/>
                <xsd:element ref="ns2:lcf76f155ced4ddcb4097134ff3c332f" minOccurs="0"/>
                <xsd:element ref="ns4:TaxCatchAll" minOccurs="0"/>
                <xsd:element ref="ns2:MediaServiceDateTaken" minOccurs="0"/>
                <xsd:element ref="ns2:MediaServiceGenerationTime" minOccurs="0"/>
                <xsd:element ref="ns2:MediaServiceEventHashCode" minOccurs="0"/>
                <xsd:element ref="ns2:MediaServiceOCR" minOccurs="0"/>
                <xsd:element ref="ns2:MediaLengthInSecond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1" nillable="true" ma:displayName="Unified Compliance Policy Properties" ma:hidden="true" ma:internalName="_ip_UnifiedCompliancePolicyProperties">
      <xsd:simpleType>
        <xsd:restriction base="dms:Note"/>
      </xsd:simpleType>
    </xsd:element>
    <xsd:element name="_ip_UnifiedCompliancePolicyUIAction" ma:index="12"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694a795-b488-4068-93d8-29176034ef9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78ca830c-a034-4168-b956-d7763e68b615" ma:termSetId="09814cd3-568e-fe90-9814-8d621ff8fb84" ma:anchorId="fba54fb3-c3e1-fe81-a776-ca4b69148c4d" ma:open="true" ma:isKeyword="false">
      <xsd:complexType>
        <xsd:sequence>
          <xsd:element ref="pc:Terms" minOccurs="0" maxOccurs="1"/>
        </xsd:sequence>
      </xsd:complex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OCR" ma:index="21" nillable="true" ma:displayName="Extracted Text" ma:internalName="MediaServiceOCR" ma:readOnly="true">
      <xsd:simpleType>
        <xsd:restriction base="dms:Note">
          <xsd:maxLength value="255"/>
        </xsd:restriction>
      </xsd:simpleType>
    </xsd:element>
    <xsd:element name="MediaLengthInSeconds" ma:index="22" nillable="true" ma:displayName="MediaLengthInSeconds" ma:hidden="true" ma:internalName="MediaLengthInSeconds" ma:readOnly="true">
      <xsd:simpleType>
        <xsd:restriction base="dms:Unknown"/>
      </xsd:simpleType>
    </xsd:element>
    <xsd:element name="MediaServiceLocation" ma:index="23" nillable="true" ma:displayName="Location" ma:indexed="true" ma:internalName="MediaServiceLocation"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9f8972a-dea7-4e2e-b2b3-d6d5286ac0dd"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1df9832-fa29-4d0b-8301-c5ccf72ca850"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0a04769f-429c-4a22-9040-13295c2a4421}" ma:internalName="TaxCatchAll" ma:showField="CatchAllData" ma:web="e9f8972a-dea7-4e2e-b2b3-d6d5286ac0d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TaxCatchAll xmlns="a1df9832-fa29-4d0b-8301-c5ccf72ca850" xsi:nil="true"/>
    <_ip_UnifiedCompliancePolicyProperties xmlns="http://schemas.microsoft.com/sharepoint/v3" xsi:nil="true"/>
    <lcf76f155ced4ddcb4097134ff3c332f xmlns="8694a795-b488-4068-93d8-29176034ef90">
      <Terms xmlns="http://schemas.microsoft.com/office/infopath/2007/PartnerControls"/>
    </lcf76f155ced4ddcb4097134ff3c332f>
    <SharedWithUsers xmlns="e9f8972a-dea7-4e2e-b2b3-d6d5286ac0dd">
      <UserInfo>
        <DisplayName>Duncan Kay</DisplayName>
        <AccountId>169</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D19C1B9-F032-47F4-9334-0B6DAD9B83A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8694a795-b488-4068-93d8-29176034ef90"/>
    <ds:schemaRef ds:uri="e9f8972a-dea7-4e2e-b2b3-d6d5286ac0dd"/>
    <ds:schemaRef ds:uri="a1df9832-fa29-4d0b-8301-c5ccf72ca85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3939EFC-8B04-4DF9-A1A8-87C9FB2A91EE}">
  <ds:schemaRefs>
    <ds:schemaRef ds:uri="http://purl.org/dc/dcmitype/"/>
    <ds:schemaRef ds:uri="http://schemas.microsoft.com/office/2006/metadata/properties"/>
    <ds:schemaRef ds:uri="http://purl.org/dc/terms/"/>
    <ds:schemaRef ds:uri="http://schemas.microsoft.com/office/2006/documentManagement/types"/>
    <ds:schemaRef ds:uri="http://schemas.microsoft.com/office/infopath/2007/PartnerControls"/>
    <ds:schemaRef ds:uri="http://schemas.openxmlformats.org/package/2006/metadata/core-properties"/>
    <ds:schemaRef ds:uri="a1df9832-fa29-4d0b-8301-c5ccf72ca850"/>
    <ds:schemaRef ds:uri="http://www.w3.org/XML/1998/namespace"/>
    <ds:schemaRef ds:uri="e9f8972a-dea7-4e2e-b2b3-d6d5286ac0dd"/>
    <ds:schemaRef ds:uri="8694a795-b488-4068-93d8-29176034ef90"/>
    <ds:schemaRef ds:uri="http://schemas.microsoft.com/sharepoint/v3"/>
    <ds:schemaRef ds:uri="http://purl.org/dc/elements/1.1/"/>
  </ds:schemaRefs>
</ds:datastoreItem>
</file>

<file path=customXml/itemProps3.xml><?xml version="1.0" encoding="utf-8"?>
<ds:datastoreItem xmlns:ds="http://schemas.openxmlformats.org/officeDocument/2006/customXml" ds:itemID="{572E6429-0A20-422A-8DD2-35FBC791C69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1332</TotalTime>
  <Words>2268</Words>
  <Application>Microsoft Office PowerPoint</Application>
  <PresentationFormat>Widescreen</PresentationFormat>
  <Paragraphs>172</Paragraphs>
  <Slides>14</Slides>
  <Notes>14</Notes>
  <HiddenSlides>2</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Electrify Program Pitch Deck Template for Engaging with Key Partners Last Updated 10/10/2024  If you have suggestions or comments, please contact Ryan Shea at rshea@rmi.org</vt:lpstr>
      <vt:lpstr>Pitch Deck Template Guidance</vt:lpstr>
      <vt:lpstr>[Stakeholder Type] Roles in [City/County]’s Electrify Campaign  [Date],[Year]</vt:lpstr>
      <vt:lpstr>Agenda</vt:lpstr>
      <vt:lpstr>[City/County] has prioritized building electrification in our climate action plan</vt:lpstr>
      <vt:lpstr>Heat pumps are a critical building electrification solution and bring many local benefits</vt:lpstr>
      <vt:lpstr>Heat pumps need to rapidly scale to meet greenhouse gas reduction goals </vt:lpstr>
      <vt:lpstr>Agenda</vt:lpstr>
      <vt:lpstr>Electrify campaigns seek to accelerate heat pump adoption and build a sustainable market </vt:lpstr>
      <vt:lpstr>Electrify campaigns include many benefits potentially in line with your organization’s mission</vt:lpstr>
      <vt:lpstr>We are in the beginning of a [X-Y] month process to prepare for launching our pilot campaign in [month]</vt:lpstr>
      <vt:lpstr>Agenda</vt:lpstr>
      <vt:lpstr>There are various roles your organization could play, depending on your interest and capacity</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Kevin Sparrow</dc:creator>
  <cp:lastModifiedBy>Ryan Shea</cp:lastModifiedBy>
  <cp:revision>4</cp:revision>
  <dcterms:created xsi:type="dcterms:W3CDTF">2020-12-10T14:38:29Z</dcterms:created>
  <dcterms:modified xsi:type="dcterms:W3CDTF">2024-11-19T23:50:00Z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0x010100840A9F6025BA4B45B1030023F77041A0</vt:lpwstr>
  </property>
  <property fmtid="{D5CDD505-2E9C-101B-9397-08002B2CF9AE}" pid="3" name="Order">
    <vt:r8>20100</vt:r8>
  </property>
  <property fmtid="{D5CDD505-2E9C-101B-9397-08002B2CF9AE}" pid="4" name="xd_Signature">
    <vt:bool>false</vt:bool>
  </property>
  <property fmtid="{D5CDD505-2E9C-101B-9397-08002B2CF9AE}" pid="5" name="xd_ProgID">
    <vt:lpwstr/>
  </property>
  <property fmtid="{D5CDD505-2E9C-101B-9397-08002B2CF9AE}" pid="6" name="TriggerFlowInfo">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Status">
    <vt:lpwstr/>
  </property>
  <property fmtid="{D5CDD505-2E9C-101B-9397-08002B2CF9AE}" pid="11" name="Program">
    <vt:lpwstr/>
  </property>
  <property fmtid="{D5CDD505-2E9C-101B-9397-08002B2CF9AE}" pid="12" name="Technology">
    <vt:lpwstr>5;#None chosen|167b4b46-1305-4f1c-ae8d-d28783621603</vt:lpwstr>
  </property>
  <property fmtid="{D5CDD505-2E9C-101B-9397-08002B2CF9AE}" pid="13" name="Countries Impacted">
    <vt:lpwstr>4;#United States|e78c81d2-f77a-4423-bced-88c0de1115e6</vt:lpwstr>
  </property>
  <property fmtid="{D5CDD505-2E9C-101B-9397-08002B2CF9AE}" pid="14" name="Legal Designation">
    <vt:lpwstr>2;#Confidential - project team use only|54d3cecb-33d6-4e58-8a62-4705f8ce86d9</vt:lpwstr>
  </property>
  <property fmtid="{D5CDD505-2E9C-101B-9397-08002B2CF9AE}" pid="15" name="Document Status">
    <vt:lpwstr>1;#Draft|1196e416-c1e2-46e4-892a-39f21fb650b4</vt:lpwstr>
  </property>
  <property fmtid="{D5CDD505-2E9C-101B-9397-08002B2CF9AE}" pid="16" name="Initiative">
    <vt:lpwstr/>
  </property>
  <property fmtid="{D5CDD505-2E9C-101B-9397-08002B2CF9AE}" pid="17" name="Project">
    <vt:lpwstr>Urban Transformation Big Bet</vt:lpwstr>
  </property>
  <property fmtid="{D5CDD505-2E9C-101B-9397-08002B2CF9AE}" pid="18" name="dbfa67d51dcf489fb2ec1a4466c380f5">
    <vt:lpwstr>Confidential - project team use only|54d3cecb-33d6-4e58-8a62-4705f8ce86d9</vt:lpwstr>
  </property>
  <property fmtid="{D5CDD505-2E9C-101B-9397-08002B2CF9AE}" pid="19" name="nbadbcaecc0a422da4cb56a491f5e8ac">
    <vt:lpwstr>None chosen|167b4b46-1305-4f1c-ae8d-d28783621603</vt:lpwstr>
  </property>
  <property fmtid="{D5CDD505-2E9C-101B-9397-08002B2CF9AE}" pid="20" name="na074a27545d489294425a46b2de6f42">
    <vt:lpwstr>United States|e78c81d2-f77a-4423-bced-88c0de1115e6</vt:lpwstr>
  </property>
  <property fmtid="{D5CDD505-2E9C-101B-9397-08002B2CF9AE}" pid="21" name="SharedWithUsers">
    <vt:lpwstr>169;#Duncan Kay</vt:lpwstr>
  </property>
  <property fmtid="{D5CDD505-2E9C-101B-9397-08002B2CF9AE}" pid="22" name="TaxCatchAll">
    <vt:lpwstr>5;#;#4;#;#2;#;#1;#</vt:lpwstr>
  </property>
  <property fmtid="{D5CDD505-2E9C-101B-9397-08002B2CF9AE}" pid="23" name="b95af63889e14385867e006018ff93dc">
    <vt:lpwstr>Draft|1196e416-c1e2-46e4-892a-39f21fb650b4</vt:lpwstr>
  </property>
  <property fmtid="{D5CDD505-2E9C-101B-9397-08002B2CF9AE}" pid="24" name="MediaServiceImageTags">
    <vt:lpwstr/>
  </property>
</Properties>
</file>